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8" r:id="rId2"/>
    <p:sldId id="389" r:id="rId3"/>
    <p:sldId id="392" r:id="rId4"/>
    <p:sldId id="353" r:id="rId5"/>
    <p:sldId id="419" r:id="rId6"/>
    <p:sldId id="420" r:id="rId7"/>
    <p:sldId id="391" r:id="rId8"/>
    <p:sldId id="394" r:id="rId9"/>
    <p:sldId id="396" r:id="rId10"/>
    <p:sldId id="347" r:id="rId11"/>
    <p:sldId id="397" r:id="rId12"/>
    <p:sldId id="399" r:id="rId13"/>
    <p:sldId id="400" r:id="rId14"/>
    <p:sldId id="401" r:id="rId15"/>
    <p:sldId id="425" r:id="rId16"/>
    <p:sldId id="422" r:id="rId17"/>
    <p:sldId id="402" r:id="rId18"/>
    <p:sldId id="403" r:id="rId19"/>
    <p:sldId id="405" r:id="rId20"/>
    <p:sldId id="410" r:id="rId21"/>
    <p:sldId id="408" r:id="rId22"/>
    <p:sldId id="407" r:id="rId23"/>
    <p:sldId id="426" r:id="rId24"/>
    <p:sldId id="411" r:id="rId25"/>
    <p:sldId id="413" r:id="rId26"/>
    <p:sldId id="412" r:id="rId27"/>
    <p:sldId id="431" r:id="rId28"/>
    <p:sldId id="430" r:id="rId29"/>
    <p:sldId id="429" r:id="rId30"/>
    <p:sldId id="398" r:id="rId31"/>
    <p:sldId id="428" r:id="rId32"/>
    <p:sldId id="415" r:id="rId33"/>
    <p:sldId id="416" r:id="rId34"/>
    <p:sldId id="427" r:id="rId35"/>
    <p:sldId id="432" r:id="rId36"/>
    <p:sldId id="421" r:id="rId37"/>
    <p:sldId id="414" r:id="rId38"/>
    <p:sldId id="424" r:id="rId39"/>
    <p:sldId id="286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372"/>
    <a:srgbClr val="598E91"/>
    <a:srgbClr val="C9D6E2"/>
    <a:srgbClr val="436F4D"/>
    <a:srgbClr val="CD2A3E"/>
    <a:srgbClr val="384249"/>
    <a:srgbClr val="436B6D"/>
    <a:srgbClr val="273E3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02" autoAdjust="0"/>
    <p:restoredTop sz="93725" autoAdjust="0"/>
  </p:normalViewPr>
  <p:slideViewPr>
    <p:cSldViewPr snapToGrid="0">
      <p:cViewPr varScale="1">
        <p:scale>
          <a:sx n="101" d="100"/>
          <a:sy n="101" d="100"/>
        </p:scale>
        <p:origin x="7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46C5B-13B0-4187-B4EF-328727C2A07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DA8697-BB02-4818-9896-318CD9D7A228}">
      <dgm:prSet custT="1"/>
      <dgm:spPr/>
      <dgm:t>
        <a:bodyPr/>
        <a:lstStyle/>
        <a:p>
          <a:r>
            <a:rPr lang="hu-HU" sz="2000" dirty="0" err="1"/>
            <a:t>Tallián</a:t>
          </a:r>
          <a:r>
            <a:rPr lang="hu-HU" sz="2000" dirty="0"/>
            <a:t> János főjegyző, alispán</a:t>
          </a:r>
          <a:endParaRPr lang="en-US" sz="2000" dirty="0"/>
        </a:p>
      </dgm:t>
    </dgm:pt>
    <dgm:pt modelId="{514CF9AA-E831-464A-8999-FD4A037125B6}" type="parTrans" cxnId="{79F40CFB-694D-45F7-A357-2A1253DA0B6D}">
      <dgm:prSet/>
      <dgm:spPr/>
      <dgm:t>
        <a:bodyPr/>
        <a:lstStyle/>
        <a:p>
          <a:endParaRPr lang="en-US"/>
        </a:p>
      </dgm:t>
    </dgm:pt>
    <dgm:pt modelId="{55162530-BCA1-40F7-B581-70DB66E018C8}" type="sibTrans" cxnId="{79F40CFB-694D-45F7-A357-2A1253DA0B6D}">
      <dgm:prSet/>
      <dgm:spPr/>
      <dgm:t>
        <a:bodyPr/>
        <a:lstStyle/>
        <a:p>
          <a:endParaRPr lang="en-US"/>
        </a:p>
      </dgm:t>
    </dgm:pt>
    <dgm:pt modelId="{011694D5-ED59-4FBB-A15C-ED2848934092}">
      <dgm:prSet custT="1"/>
      <dgm:spPr/>
      <dgm:t>
        <a:bodyPr/>
        <a:lstStyle/>
        <a:p>
          <a:r>
            <a:rPr lang="hu-HU" sz="2000" dirty="0"/>
            <a:t>1773: harmadik megyei főjegyző alkalmazása</a:t>
          </a:r>
          <a:endParaRPr lang="en-US" sz="2000" dirty="0"/>
        </a:p>
      </dgm:t>
    </dgm:pt>
    <dgm:pt modelId="{F5653C9E-326D-443D-8E11-16AEF0592E17}" type="parTrans" cxnId="{2E44FFFF-9124-4C13-94DF-35289C4A8CEA}">
      <dgm:prSet/>
      <dgm:spPr/>
      <dgm:t>
        <a:bodyPr/>
        <a:lstStyle/>
        <a:p>
          <a:endParaRPr lang="en-US"/>
        </a:p>
      </dgm:t>
    </dgm:pt>
    <dgm:pt modelId="{5B0393AD-14D1-4C9D-9CBA-379FCD3A8248}" type="sibTrans" cxnId="{2E44FFFF-9124-4C13-94DF-35289C4A8CEA}">
      <dgm:prSet/>
      <dgm:spPr/>
      <dgm:t>
        <a:bodyPr/>
        <a:lstStyle/>
        <a:p>
          <a:endParaRPr lang="en-US"/>
        </a:p>
      </dgm:t>
    </dgm:pt>
    <dgm:pt modelId="{310DA396-2B89-4EF6-811B-9E58832D6415}">
      <dgm:prSet custT="1"/>
      <dgm:spPr/>
      <dgm:t>
        <a:bodyPr/>
        <a:lstStyle/>
        <a:p>
          <a:r>
            <a:rPr lang="hu-HU" sz="2000" dirty="0"/>
            <a:t>Árvay József, az első somogyi levéltáros (1790-1792)</a:t>
          </a:r>
          <a:endParaRPr lang="en-US" sz="2000" dirty="0"/>
        </a:p>
      </dgm:t>
    </dgm:pt>
    <dgm:pt modelId="{2C0AF2DE-EB17-4F90-BA57-E2134313565B}" type="parTrans" cxnId="{ADA64CF2-1F95-40DF-86D6-592B70BE1219}">
      <dgm:prSet/>
      <dgm:spPr/>
      <dgm:t>
        <a:bodyPr/>
        <a:lstStyle/>
        <a:p>
          <a:endParaRPr lang="en-US"/>
        </a:p>
      </dgm:t>
    </dgm:pt>
    <dgm:pt modelId="{B388CED5-6FE3-4F69-B434-00A2B00BAAC3}" type="sibTrans" cxnId="{ADA64CF2-1F95-40DF-86D6-592B70BE1219}">
      <dgm:prSet/>
      <dgm:spPr/>
      <dgm:t>
        <a:bodyPr/>
        <a:lstStyle/>
        <a:p>
          <a:endParaRPr lang="en-US"/>
        </a:p>
      </dgm:t>
    </dgm:pt>
    <dgm:pt modelId="{92CDDD0D-FFFD-4B3E-BA76-182DCC972AFA}">
      <dgm:prSet custT="1"/>
      <dgm:spPr/>
      <dgm:t>
        <a:bodyPr/>
        <a:lstStyle/>
        <a:p>
          <a:r>
            <a:rPr lang="hu-HU" sz="2000" dirty="0"/>
            <a:t>rendezés, lajstromozás - </a:t>
          </a:r>
          <a:r>
            <a:rPr lang="hu-HU" sz="2000" dirty="0" err="1"/>
            <a:t>Bezerédy</a:t>
          </a:r>
          <a:r>
            <a:rPr lang="hu-HU" sz="2000" dirty="0"/>
            <a:t> Pál az 1830-as években</a:t>
          </a:r>
        </a:p>
        <a:p>
          <a:endParaRPr lang="en-US" sz="1300" dirty="0"/>
        </a:p>
      </dgm:t>
    </dgm:pt>
    <dgm:pt modelId="{4B0F04DB-9EAE-4F66-82A6-A969BBF7F2D6}" type="parTrans" cxnId="{95850909-C139-432E-89A6-BF5D150BAFDA}">
      <dgm:prSet/>
      <dgm:spPr/>
      <dgm:t>
        <a:bodyPr/>
        <a:lstStyle/>
        <a:p>
          <a:endParaRPr lang="en-US"/>
        </a:p>
      </dgm:t>
    </dgm:pt>
    <dgm:pt modelId="{DF9EB572-34DB-4423-8EEF-B19330D2B5BC}" type="sibTrans" cxnId="{95850909-C139-432E-89A6-BF5D150BAFDA}">
      <dgm:prSet/>
      <dgm:spPr/>
      <dgm:t>
        <a:bodyPr/>
        <a:lstStyle/>
        <a:p>
          <a:endParaRPr lang="en-US"/>
        </a:p>
      </dgm:t>
    </dgm:pt>
    <dgm:pt modelId="{7FF103F8-DCA7-4AA8-8263-DC1B8E9F4FE1}" type="pres">
      <dgm:prSet presAssocID="{D6046C5B-13B0-4187-B4EF-328727C2A071}" presName="outerComposite" presStyleCnt="0">
        <dgm:presLayoutVars>
          <dgm:chMax val="5"/>
          <dgm:dir/>
          <dgm:resizeHandles val="exact"/>
        </dgm:presLayoutVars>
      </dgm:prSet>
      <dgm:spPr/>
    </dgm:pt>
    <dgm:pt modelId="{5376B132-F80F-486F-B1CF-446F612BE634}" type="pres">
      <dgm:prSet presAssocID="{D6046C5B-13B0-4187-B4EF-328727C2A071}" presName="dummyMaxCanvas" presStyleCnt="0">
        <dgm:presLayoutVars/>
      </dgm:prSet>
      <dgm:spPr/>
    </dgm:pt>
    <dgm:pt modelId="{57CB44E1-BF4F-4A25-A1BD-F48617A3AC9D}" type="pres">
      <dgm:prSet presAssocID="{D6046C5B-13B0-4187-B4EF-328727C2A071}" presName="FourNodes_1" presStyleLbl="node1" presStyleIdx="0" presStyleCnt="4">
        <dgm:presLayoutVars>
          <dgm:bulletEnabled val="1"/>
        </dgm:presLayoutVars>
      </dgm:prSet>
      <dgm:spPr/>
    </dgm:pt>
    <dgm:pt modelId="{C746656C-0B3C-41C3-B793-134B94248214}" type="pres">
      <dgm:prSet presAssocID="{D6046C5B-13B0-4187-B4EF-328727C2A071}" presName="FourNodes_2" presStyleLbl="node1" presStyleIdx="1" presStyleCnt="4">
        <dgm:presLayoutVars>
          <dgm:bulletEnabled val="1"/>
        </dgm:presLayoutVars>
      </dgm:prSet>
      <dgm:spPr/>
    </dgm:pt>
    <dgm:pt modelId="{CC63FFBC-C08C-404D-BB50-76846557A660}" type="pres">
      <dgm:prSet presAssocID="{D6046C5B-13B0-4187-B4EF-328727C2A071}" presName="FourNodes_3" presStyleLbl="node1" presStyleIdx="2" presStyleCnt="4">
        <dgm:presLayoutVars>
          <dgm:bulletEnabled val="1"/>
        </dgm:presLayoutVars>
      </dgm:prSet>
      <dgm:spPr/>
    </dgm:pt>
    <dgm:pt modelId="{7EC5AFDC-D6FC-4AB5-8E76-A2F38C28D024}" type="pres">
      <dgm:prSet presAssocID="{D6046C5B-13B0-4187-B4EF-328727C2A071}" presName="FourNodes_4" presStyleLbl="node1" presStyleIdx="3" presStyleCnt="4">
        <dgm:presLayoutVars>
          <dgm:bulletEnabled val="1"/>
        </dgm:presLayoutVars>
      </dgm:prSet>
      <dgm:spPr/>
    </dgm:pt>
    <dgm:pt modelId="{F4CF73DB-0E19-4E27-9427-36F699F1BC86}" type="pres">
      <dgm:prSet presAssocID="{D6046C5B-13B0-4187-B4EF-328727C2A071}" presName="FourConn_1-2" presStyleLbl="fgAccFollowNode1" presStyleIdx="0" presStyleCnt="3">
        <dgm:presLayoutVars>
          <dgm:bulletEnabled val="1"/>
        </dgm:presLayoutVars>
      </dgm:prSet>
      <dgm:spPr/>
    </dgm:pt>
    <dgm:pt modelId="{0F891BF9-28A9-4972-8AAE-A8373EEA0666}" type="pres">
      <dgm:prSet presAssocID="{D6046C5B-13B0-4187-B4EF-328727C2A071}" presName="FourConn_2-3" presStyleLbl="fgAccFollowNode1" presStyleIdx="1" presStyleCnt="3">
        <dgm:presLayoutVars>
          <dgm:bulletEnabled val="1"/>
        </dgm:presLayoutVars>
      </dgm:prSet>
      <dgm:spPr/>
    </dgm:pt>
    <dgm:pt modelId="{83A0E21C-4EB0-4F8C-8AAA-D0274BC4AECA}" type="pres">
      <dgm:prSet presAssocID="{D6046C5B-13B0-4187-B4EF-328727C2A071}" presName="FourConn_3-4" presStyleLbl="fgAccFollowNode1" presStyleIdx="2" presStyleCnt="3">
        <dgm:presLayoutVars>
          <dgm:bulletEnabled val="1"/>
        </dgm:presLayoutVars>
      </dgm:prSet>
      <dgm:spPr/>
    </dgm:pt>
    <dgm:pt modelId="{351C62B7-A87A-4271-9C5D-F766D6C81B53}" type="pres">
      <dgm:prSet presAssocID="{D6046C5B-13B0-4187-B4EF-328727C2A071}" presName="FourNodes_1_text" presStyleLbl="node1" presStyleIdx="3" presStyleCnt="4">
        <dgm:presLayoutVars>
          <dgm:bulletEnabled val="1"/>
        </dgm:presLayoutVars>
      </dgm:prSet>
      <dgm:spPr/>
    </dgm:pt>
    <dgm:pt modelId="{D835E929-A26B-4ADC-9F8F-873A7A2AEE46}" type="pres">
      <dgm:prSet presAssocID="{D6046C5B-13B0-4187-B4EF-328727C2A071}" presName="FourNodes_2_text" presStyleLbl="node1" presStyleIdx="3" presStyleCnt="4">
        <dgm:presLayoutVars>
          <dgm:bulletEnabled val="1"/>
        </dgm:presLayoutVars>
      </dgm:prSet>
      <dgm:spPr/>
    </dgm:pt>
    <dgm:pt modelId="{1FD9A7E3-6711-40C4-BEE9-866F26AAE653}" type="pres">
      <dgm:prSet presAssocID="{D6046C5B-13B0-4187-B4EF-328727C2A071}" presName="FourNodes_3_text" presStyleLbl="node1" presStyleIdx="3" presStyleCnt="4">
        <dgm:presLayoutVars>
          <dgm:bulletEnabled val="1"/>
        </dgm:presLayoutVars>
      </dgm:prSet>
      <dgm:spPr/>
    </dgm:pt>
    <dgm:pt modelId="{F6328C57-44FB-4590-968E-6BEDFCB50AA0}" type="pres">
      <dgm:prSet presAssocID="{D6046C5B-13B0-4187-B4EF-328727C2A07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1FBC902-6B0D-49C1-935D-0B7E41B88BEC}" type="presOf" srcId="{92CDDD0D-FFFD-4B3E-BA76-182DCC972AFA}" destId="{7EC5AFDC-D6FC-4AB5-8E76-A2F38C28D024}" srcOrd="0" destOrd="0" presId="urn:microsoft.com/office/officeart/2005/8/layout/vProcess5"/>
    <dgm:cxn modelId="{95850909-C139-432E-89A6-BF5D150BAFDA}" srcId="{D6046C5B-13B0-4187-B4EF-328727C2A071}" destId="{92CDDD0D-FFFD-4B3E-BA76-182DCC972AFA}" srcOrd="3" destOrd="0" parTransId="{4B0F04DB-9EAE-4F66-82A6-A969BBF7F2D6}" sibTransId="{DF9EB572-34DB-4423-8EEF-B19330D2B5BC}"/>
    <dgm:cxn modelId="{D1DC5922-9C14-4C20-BA31-2BCEE624018D}" type="presOf" srcId="{92CDDD0D-FFFD-4B3E-BA76-182DCC972AFA}" destId="{F6328C57-44FB-4590-968E-6BEDFCB50AA0}" srcOrd="1" destOrd="0" presId="urn:microsoft.com/office/officeart/2005/8/layout/vProcess5"/>
    <dgm:cxn modelId="{549F2326-FAF2-4C33-BA95-4F4A9AD36192}" type="presOf" srcId="{38DA8697-BB02-4818-9896-318CD9D7A228}" destId="{57CB44E1-BF4F-4A25-A1BD-F48617A3AC9D}" srcOrd="0" destOrd="0" presId="urn:microsoft.com/office/officeart/2005/8/layout/vProcess5"/>
    <dgm:cxn modelId="{9705347A-743D-46C7-BD1F-D8FC6051606E}" type="presOf" srcId="{D6046C5B-13B0-4187-B4EF-328727C2A071}" destId="{7FF103F8-DCA7-4AA8-8263-DC1B8E9F4FE1}" srcOrd="0" destOrd="0" presId="urn:microsoft.com/office/officeart/2005/8/layout/vProcess5"/>
    <dgm:cxn modelId="{448A8881-F41B-4764-B535-452A6A17E8EF}" type="presOf" srcId="{55162530-BCA1-40F7-B581-70DB66E018C8}" destId="{F4CF73DB-0E19-4E27-9427-36F699F1BC86}" srcOrd="0" destOrd="0" presId="urn:microsoft.com/office/officeart/2005/8/layout/vProcess5"/>
    <dgm:cxn modelId="{3807DE8F-83A1-4BDE-AF60-415985DE4944}" type="presOf" srcId="{38DA8697-BB02-4818-9896-318CD9D7A228}" destId="{351C62B7-A87A-4271-9C5D-F766D6C81B53}" srcOrd="1" destOrd="0" presId="urn:microsoft.com/office/officeart/2005/8/layout/vProcess5"/>
    <dgm:cxn modelId="{0D6400A1-CEF0-4E62-8095-9F5869D10080}" type="presOf" srcId="{011694D5-ED59-4FBB-A15C-ED2848934092}" destId="{D835E929-A26B-4ADC-9F8F-873A7A2AEE46}" srcOrd="1" destOrd="0" presId="urn:microsoft.com/office/officeart/2005/8/layout/vProcess5"/>
    <dgm:cxn modelId="{FDA3B6DC-3E3E-4276-B729-682B4390E30A}" type="presOf" srcId="{310DA396-2B89-4EF6-811B-9E58832D6415}" destId="{CC63FFBC-C08C-404D-BB50-76846557A660}" srcOrd="0" destOrd="0" presId="urn:microsoft.com/office/officeart/2005/8/layout/vProcess5"/>
    <dgm:cxn modelId="{C977B7E4-F242-4CF7-9C37-5520B62B4A76}" type="presOf" srcId="{5B0393AD-14D1-4C9D-9CBA-379FCD3A8248}" destId="{0F891BF9-28A9-4972-8AAE-A8373EEA0666}" srcOrd="0" destOrd="0" presId="urn:microsoft.com/office/officeart/2005/8/layout/vProcess5"/>
    <dgm:cxn modelId="{B84301F1-A2DE-4967-A99D-E1F09C8717D6}" type="presOf" srcId="{310DA396-2B89-4EF6-811B-9E58832D6415}" destId="{1FD9A7E3-6711-40C4-BEE9-866F26AAE653}" srcOrd="1" destOrd="0" presId="urn:microsoft.com/office/officeart/2005/8/layout/vProcess5"/>
    <dgm:cxn modelId="{ADA64CF2-1F95-40DF-86D6-592B70BE1219}" srcId="{D6046C5B-13B0-4187-B4EF-328727C2A071}" destId="{310DA396-2B89-4EF6-811B-9E58832D6415}" srcOrd="2" destOrd="0" parTransId="{2C0AF2DE-EB17-4F90-BA57-E2134313565B}" sibTransId="{B388CED5-6FE3-4F69-B434-00A2B00BAAC3}"/>
    <dgm:cxn modelId="{A3A9B3F6-CBAA-43DC-AABF-2F16A5AB373F}" type="presOf" srcId="{B388CED5-6FE3-4F69-B434-00A2B00BAAC3}" destId="{83A0E21C-4EB0-4F8C-8AAA-D0274BC4AECA}" srcOrd="0" destOrd="0" presId="urn:microsoft.com/office/officeart/2005/8/layout/vProcess5"/>
    <dgm:cxn modelId="{79F40CFB-694D-45F7-A357-2A1253DA0B6D}" srcId="{D6046C5B-13B0-4187-B4EF-328727C2A071}" destId="{38DA8697-BB02-4818-9896-318CD9D7A228}" srcOrd="0" destOrd="0" parTransId="{514CF9AA-E831-464A-8999-FD4A037125B6}" sibTransId="{55162530-BCA1-40F7-B581-70DB66E018C8}"/>
    <dgm:cxn modelId="{7F3BD0FC-79B9-4533-A142-F7ABD65D342D}" type="presOf" srcId="{011694D5-ED59-4FBB-A15C-ED2848934092}" destId="{C746656C-0B3C-41C3-B793-134B94248214}" srcOrd="0" destOrd="0" presId="urn:microsoft.com/office/officeart/2005/8/layout/vProcess5"/>
    <dgm:cxn modelId="{2E44FFFF-9124-4C13-94DF-35289C4A8CEA}" srcId="{D6046C5B-13B0-4187-B4EF-328727C2A071}" destId="{011694D5-ED59-4FBB-A15C-ED2848934092}" srcOrd="1" destOrd="0" parTransId="{F5653C9E-326D-443D-8E11-16AEF0592E17}" sibTransId="{5B0393AD-14D1-4C9D-9CBA-379FCD3A8248}"/>
    <dgm:cxn modelId="{83D26D98-FB03-4D2F-AF05-D58E0A6F8001}" type="presParOf" srcId="{7FF103F8-DCA7-4AA8-8263-DC1B8E9F4FE1}" destId="{5376B132-F80F-486F-B1CF-446F612BE634}" srcOrd="0" destOrd="0" presId="urn:microsoft.com/office/officeart/2005/8/layout/vProcess5"/>
    <dgm:cxn modelId="{22651D1B-9062-4555-BB91-224A910D15F5}" type="presParOf" srcId="{7FF103F8-DCA7-4AA8-8263-DC1B8E9F4FE1}" destId="{57CB44E1-BF4F-4A25-A1BD-F48617A3AC9D}" srcOrd="1" destOrd="0" presId="urn:microsoft.com/office/officeart/2005/8/layout/vProcess5"/>
    <dgm:cxn modelId="{047B31F5-9E8A-43B4-8EFB-6E73545EBE08}" type="presParOf" srcId="{7FF103F8-DCA7-4AA8-8263-DC1B8E9F4FE1}" destId="{C746656C-0B3C-41C3-B793-134B94248214}" srcOrd="2" destOrd="0" presId="urn:microsoft.com/office/officeart/2005/8/layout/vProcess5"/>
    <dgm:cxn modelId="{86477CCC-356E-459E-8C3D-C98E0BF18099}" type="presParOf" srcId="{7FF103F8-DCA7-4AA8-8263-DC1B8E9F4FE1}" destId="{CC63FFBC-C08C-404D-BB50-76846557A660}" srcOrd="3" destOrd="0" presId="urn:microsoft.com/office/officeart/2005/8/layout/vProcess5"/>
    <dgm:cxn modelId="{5B481BF4-4932-4F5C-A4DD-8E7D757F04A1}" type="presParOf" srcId="{7FF103F8-DCA7-4AA8-8263-DC1B8E9F4FE1}" destId="{7EC5AFDC-D6FC-4AB5-8E76-A2F38C28D024}" srcOrd="4" destOrd="0" presId="urn:microsoft.com/office/officeart/2005/8/layout/vProcess5"/>
    <dgm:cxn modelId="{3A099317-C8A9-4AF5-8897-0D6FE2EA83CD}" type="presParOf" srcId="{7FF103F8-DCA7-4AA8-8263-DC1B8E9F4FE1}" destId="{F4CF73DB-0E19-4E27-9427-36F699F1BC86}" srcOrd="5" destOrd="0" presId="urn:microsoft.com/office/officeart/2005/8/layout/vProcess5"/>
    <dgm:cxn modelId="{00563785-C867-41E8-A3DA-3B6008DAE667}" type="presParOf" srcId="{7FF103F8-DCA7-4AA8-8263-DC1B8E9F4FE1}" destId="{0F891BF9-28A9-4972-8AAE-A8373EEA0666}" srcOrd="6" destOrd="0" presId="urn:microsoft.com/office/officeart/2005/8/layout/vProcess5"/>
    <dgm:cxn modelId="{65FA0E4F-5A92-4560-A493-11292D3D9BDC}" type="presParOf" srcId="{7FF103F8-DCA7-4AA8-8263-DC1B8E9F4FE1}" destId="{83A0E21C-4EB0-4F8C-8AAA-D0274BC4AECA}" srcOrd="7" destOrd="0" presId="urn:microsoft.com/office/officeart/2005/8/layout/vProcess5"/>
    <dgm:cxn modelId="{73865DE6-19BF-4C86-88BF-464B6B365F4C}" type="presParOf" srcId="{7FF103F8-DCA7-4AA8-8263-DC1B8E9F4FE1}" destId="{351C62B7-A87A-4271-9C5D-F766D6C81B53}" srcOrd="8" destOrd="0" presId="urn:microsoft.com/office/officeart/2005/8/layout/vProcess5"/>
    <dgm:cxn modelId="{D45A2860-2D3C-4E1B-A8C0-30FD57781BFE}" type="presParOf" srcId="{7FF103F8-DCA7-4AA8-8263-DC1B8E9F4FE1}" destId="{D835E929-A26B-4ADC-9F8F-873A7A2AEE46}" srcOrd="9" destOrd="0" presId="urn:microsoft.com/office/officeart/2005/8/layout/vProcess5"/>
    <dgm:cxn modelId="{38E11393-4398-4144-B6F8-DB9C88DACCD0}" type="presParOf" srcId="{7FF103F8-DCA7-4AA8-8263-DC1B8E9F4FE1}" destId="{1FD9A7E3-6711-40C4-BEE9-866F26AAE653}" srcOrd="10" destOrd="0" presId="urn:microsoft.com/office/officeart/2005/8/layout/vProcess5"/>
    <dgm:cxn modelId="{18230FB3-7C0D-4817-84FF-AA670230711D}" type="presParOf" srcId="{7FF103F8-DCA7-4AA8-8263-DC1B8E9F4FE1}" destId="{F6328C57-44FB-4590-968E-6BEDFCB50AA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B44E1-BF4F-4A25-A1BD-F48617A3AC9D}">
      <dsp:nvSpPr>
        <dsp:cNvPr id="0" name=""/>
        <dsp:cNvSpPr/>
      </dsp:nvSpPr>
      <dsp:spPr>
        <a:xfrm>
          <a:off x="0" y="0"/>
          <a:ext cx="4931860" cy="81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 err="1"/>
            <a:t>Tallián</a:t>
          </a:r>
          <a:r>
            <a:rPr lang="hu-HU" sz="2000" kern="1200" dirty="0"/>
            <a:t> János főjegyző, alispán</a:t>
          </a:r>
          <a:endParaRPr lang="en-US" sz="2000" kern="1200" dirty="0"/>
        </a:p>
      </dsp:txBody>
      <dsp:txXfrm>
        <a:off x="23798" y="23798"/>
        <a:ext cx="3986418" cy="764934"/>
      </dsp:txXfrm>
    </dsp:sp>
    <dsp:sp modelId="{C746656C-0B3C-41C3-B793-134B94248214}">
      <dsp:nvSpPr>
        <dsp:cNvPr id="0" name=""/>
        <dsp:cNvSpPr/>
      </dsp:nvSpPr>
      <dsp:spPr>
        <a:xfrm>
          <a:off x="413043" y="960262"/>
          <a:ext cx="4931860" cy="81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1773: harmadik megyei főjegyző alkalmazása</a:t>
          </a:r>
          <a:endParaRPr lang="en-US" sz="2000" kern="1200" dirty="0"/>
        </a:p>
      </dsp:txBody>
      <dsp:txXfrm>
        <a:off x="436841" y="984060"/>
        <a:ext cx="3943076" cy="764934"/>
      </dsp:txXfrm>
    </dsp:sp>
    <dsp:sp modelId="{CC63FFBC-C08C-404D-BB50-76846557A660}">
      <dsp:nvSpPr>
        <dsp:cNvPr id="0" name=""/>
        <dsp:cNvSpPr/>
      </dsp:nvSpPr>
      <dsp:spPr>
        <a:xfrm>
          <a:off x="819921" y="1920525"/>
          <a:ext cx="4931860" cy="81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Árvay József, az első somogyi levéltáros (1790-1792)</a:t>
          </a:r>
          <a:endParaRPr lang="en-US" sz="2000" kern="1200" dirty="0"/>
        </a:p>
      </dsp:txBody>
      <dsp:txXfrm>
        <a:off x="843719" y="1944323"/>
        <a:ext cx="3949241" cy="764934"/>
      </dsp:txXfrm>
    </dsp:sp>
    <dsp:sp modelId="{7EC5AFDC-D6FC-4AB5-8E76-A2F38C28D024}">
      <dsp:nvSpPr>
        <dsp:cNvPr id="0" name=""/>
        <dsp:cNvSpPr/>
      </dsp:nvSpPr>
      <dsp:spPr>
        <a:xfrm>
          <a:off x="1232965" y="2880788"/>
          <a:ext cx="4931860" cy="81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/>
            <a:t>rendezés, lajstromozás - </a:t>
          </a:r>
          <a:r>
            <a:rPr lang="hu-HU" sz="2000" kern="1200" dirty="0" err="1"/>
            <a:t>Bezerédy</a:t>
          </a:r>
          <a:r>
            <a:rPr lang="hu-HU" sz="2000" kern="1200" dirty="0"/>
            <a:t> Pál az 1830-as években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256763" y="2904586"/>
        <a:ext cx="3943076" cy="764934"/>
      </dsp:txXfrm>
    </dsp:sp>
    <dsp:sp modelId="{F4CF73DB-0E19-4E27-9427-36F699F1BC86}">
      <dsp:nvSpPr>
        <dsp:cNvPr id="0" name=""/>
        <dsp:cNvSpPr/>
      </dsp:nvSpPr>
      <dsp:spPr>
        <a:xfrm>
          <a:off x="4403716" y="622324"/>
          <a:ext cx="528144" cy="5281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522548" y="622324"/>
        <a:ext cx="290480" cy="397428"/>
      </dsp:txXfrm>
    </dsp:sp>
    <dsp:sp modelId="{0F891BF9-28A9-4972-8AAE-A8373EEA0666}">
      <dsp:nvSpPr>
        <dsp:cNvPr id="0" name=""/>
        <dsp:cNvSpPr/>
      </dsp:nvSpPr>
      <dsp:spPr>
        <a:xfrm>
          <a:off x="4816759" y="1582587"/>
          <a:ext cx="528144" cy="5281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935591" y="1582587"/>
        <a:ext cx="290480" cy="397428"/>
      </dsp:txXfrm>
    </dsp:sp>
    <dsp:sp modelId="{83A0E21C-4EB0-4F8C-8AAA-D0274BC4AECA}">
      <dsp:nvSpPr>
        <dsp:cNvPr id="0" name=""/>
        <dsp:cNvSpPr/>
      </dsp:nvSpPr>
      <dsp:spPr>
        <a:xfrm>
          <a:off x="5223638" y="2542850"/>
          <a:ext cx="528144" cy="5281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342470" y="2542850"/>
        <a:ext cx="290480" cy="39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D4C4-4013-4DB6-A814-64E98EB850D3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A4857-3F96-4161-B0D8-AC72A5FDE75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943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830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485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2503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6964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2352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26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9209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569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654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296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41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54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2257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016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517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751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404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8075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713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7103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0746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19FCB-C6EA-0978-CC7E-EDBAC6DC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1F18FE43-9B2F-6A3D-3F2F-846EFB213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BED6DEC-F5CE-C441-5CFC-0B8937D0F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171DC64-9204-CE13-1058-303FD30CE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083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961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43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1342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134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87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168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39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5127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146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A4857-3F96-4161-B0D8-AC72A5FDE75D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750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B2101D-D3B1-4162-A432-E5D35BB48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598ED7B-12DF-45E7-81F8-F8D099C82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1489A8-7EC2-4965-95D4-1E848C7B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DC63077-6A9A-4E1B-BD8B-9698E5F6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F791622-1741-4E7C-8568-4923DCA5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96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1156F6-8220-4D3C-8266-66315637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0424CE5-79E2-48B6-8F0B-34BE65932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7FA744B-3C7F-44AF-892B-CBC2317A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6DD0907-79A2-4567-AFE0-E7D32E7A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0C350E-0F25-45B9-87F9-69D3E455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867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3F82091-6490-42BB-B2BC-82317FF82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E972642-CF15-40E5-979A-9E1FDBF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269AF68-1B13-48B7-B2BE-EA8DCE97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EBC967-1279-4A70-8E32-9DAFBAC2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D85263-4DC3-440D-820E-22E8D8A9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787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DC0813-025B-445F-AB09-6C071AC3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A4807A-E67D-4A05-8A2F-6914B7EE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A03799-0B03-4295-8B6F-8CC6C458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49AA9C-074E-41B4-BB44-AD8DEDA9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997F00-BC23-4F84-BF64-33E28806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75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A3962B-5333-41DA-97D3-2C31F502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488E48-B33B-42D5-98FA-B42B72BED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7AF4D23-973E-4CF3-AAF5-54FB0DDEB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FF3DAE5-2E76-4EA8-A761-8D01ACF8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87C835E-19BC-41AC-9100-D6B6CC8C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1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BE021-FB7F-412A-B422-F60F6DDD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6161F7-4F9A-4DB1-BEF9-14753E9B2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9E6D842-5697-4A85-A900-8F2C0706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8458309-E282-4205-8B23-2E0DD28D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FA5029-6164-4310-8771-CED0D368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D557B9E-6322-4813-A851-9AF82589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56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215FCD-617E-4781-8EA4-43657DBF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73D7079-24BB-45A2-A45A-0C42B47AD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21CEAC2-DC0D-46A1-84C0-94BF39BFB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781B374-78F5-40FE-9643-52178A4B3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B581DC7-E2C7-4A9F-B680-31DA400FA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0406AAB-A901-47B8-9ED9-374FCD5A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1516F93-BDDD-4A59-BC6C-C67ECB63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87E75F-B75E-405F-8B37-6A554879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476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F96FAD-051E-4A03-BE1C-8F8F64A6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275A10C-B36D-44AF-BF91-0ADCE3F8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721E185-BD7E-44C5-B065-B0CC8CC6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A19A70-30AE-4DFE-8475-BDBB8678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45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AD4B7E5-BCAD-4269-8A3E-2259037A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0346D77-51BA-423A-9036-F9A71130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4AA6C78-7BCB-4519-B430-B924DBF5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63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837AF4-CDEF-41B8-90E3-81FE3C6D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E47B72-E65E-46EB-994A-BD6A1DC25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C38C7C7-A850-4E2B-BF48-199046354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92FABCB-BD6C-43EA-A0E5-7816E104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2F7EBCE-B9BA-4E17-A1D9-2D63A469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487BCDC-99F0-42DB-AC71-22C4871A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88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2CC4EF-3941-4CB7-BD5B-A05FE49A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E5585FF-7EF3-427F-A412-7947A32C9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E00F056-E336-4012-98FB-9E885B5E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82778DB-D169-42FF-859D-8D0DDA1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6A25DF-EC21-413A-8832-91EC30E9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EB1EE9-70DC-4C5F-BF56-3E14A2C6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185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2719DDA-9DA3-4A6D-96F8-5E513146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C993CC6-7480-4A30-96AA-61BDB9EE9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4236BD-D497-4823-B37C-E2D6CC366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6B0BB-375D-4B39-8F93-F8BEA06972C8}" type="datetimeFigureOut">
              <a:rPr lang="hu-HU" smtClean="0"/>
              <a:pPr/>
              <a:t>2024. 02. 05.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6E5506-AFE8-44E0-AFAA-1721B6659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8D058ED-0146-4FA3-8E5D-FDD0F008C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540B-9C84-4539-8B78-2807400578C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1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hyperlink" Target="https://maps.arcanum.com/hu/ma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jpe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diagramDrawing" Target="../diagrams/drawing1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jpe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3784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2495550" y="4977169"/>
            <a:ext cx="7200900" cy="1210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solidFill>
                  <a:srgbClr val="384249"/>
                </a:solidFill>
                <a:latin typeface="Garamond" panose="02020404030301010803" pitchFamily="18" charset="0"/>
              </a:rPr>
              <a:t>Nübl János</a:t>
            </a:r>
            <a:br>
              <a:rPr lang="hu-HU" sz="2000" dirty="0">
                <a:solidFill>
                  <a:srgbClr val="384249"/>
                </a:solidFill>
                <a:latin typeface="Garamond" panose="02020404030301010803" pitchFamily="18" charset="0"/>
              </a:rPr>
            </a:br>
            <a:r>
              <a:rPr lang="hu-HU" sz="2000" dirty="0">
                <a:solidFill>
                  <a:srgbClr val="384249"/>
                </a:solidFill>
                <a:latin typeface="Garamond" panose="02020404030301010803" pitchFamily="18" charset="0"/>
              </a:rPr>
              <a:t>MNL Somogy Vármegyei Levéltára</a:t>
            </a:r>
          </a:p>
          <a:p>
            <a:pPr algn="ctr"/>
            <a:r>
              <a:rPr lang="hu-HU" sz="2000" dirty="0">
                <a:solidFill>
                  <a:srgbClr val="384249"/>
                </a:solidFill>
                <a:latin typeface="Garamond" panose="02020404030301010803" pitchFamily="18" charset="0"/>
              </a:rPr>
              <a:t>2024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8A1B217-B083-43AE-88E0-99E3CADF04A0}"/>
              </a:ext>
            </a:extLst>
          </p:cNvPr>
          <p:cNvSpPr/>
          <p:nvPr/>
        </p:nvSpPr>
        <p:spPr>
          <a:xfrm>
            <a:off x="2434590" y="1398422"/>
            <a:ext cx="68199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400" dirty="0">
                <a:solidFill>
                  <a:srgbClr val="436B6D"/>
                </a:solidFill>
                <a:latin typeface="Garamond" panose="02020404030301010803" pitchFamily="18" charset="0"/>
              </a:rPr>
              <a:t>Kutasd a múltad!</a:t>
            </a:r>
          </a:p>
          <a:p>
            <a:pPr algn="ctr"/>
            <a:endParaRPr lang="hu-HU" sz="5400" dirty="0">
              <a:solidFill>
                <a:srgbClr val="436B6D"/>
              </a:solidFill>
              <a:latin typeface="Garamond" panose="02020404030301010803" pitchFamily="18" charset="0"/>
            </a:endParaRPr>
          </a:p>
          <a:p>
            <a:pPr algn="ctr"/>
            <a:r>
              <a:rPr lang="hu-HU" sz="4800" dirty="0">
                <a:solidFill>
                  <a:srgbClr val="436B6D"/>
                </a:solidFill>
                <a:latin typeface="Garamond" panose="02020404030301010803" pitchFamily="18" charset="0"/>
              </a:rPr>
              <a:t>Porrog, 2024. március 14.</a:t>
            </a:r>
          </a:p>
        </p:txBody>
      </p:sp>
    </p:spTree>
    <p:extLst>
      <p:ext uri="{BB962C8B-B14F-4D97-AF65-F5344CB8AC3E}">
        <p14:creationId xmlns:p14="http://schemas.microsoft.com/office/powerpoint/2010/main" val="128987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</a:rPr>
              <a:t>Közgyűlési jegyzőkönyvek, Armálisok (</a:t>
            </a:r>
            <a:r>
              <a:rPr lang="hu-HU" sz="2800" dirty="0" err="1">
                <a:solidFill>
                  <a:srgbClr val="436372"/>
                </a:solidFill>
              </a:rPr>
              <a:t>Wokich</a:t>
            </a:r>
            <a:r>
              <a:rPr lang="hu-HU" sz="2800" dirty="0">
                <a:solidFill>
                  <a:srgbClr val="436372"/>
                </a:solidFill>
              </a:rPr>
              <a:t> Pál címeres levele, 1597 (Fejes László fotói)</a:t>
            </a:r>
            <a:endParaRPr lang="hu-HU" sz="2800" dirty="0">
              <a:solidFill>
                <a:srgbClr val="436372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Tartalom helye 4" descr="A képen könyv, fedett pályás látható&#10;&#10;Automatikusan generált leírás">
            <a:extLst>
              <a:ext uri="{FF2B5EF4-FFF2-40B4-BE49-F238E27FC236}">
                <a16:creationId xmlns:a16="http://schemas.microsoft.com/office/drawing/2014/main" id="{D522FC35-B3EB-8047-0689-B1D0EEA73A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20" y="1361848"/>
            <a:ext cx="4038600" cy="4525963"/>
          </a:xfrm>
          <a:prstGeom prst="rect">
            <a:avLst/>
          </a:prstGeom>
          <a:noFill/>
        </p:spPr>
      </p:pic>
      <p:pic>
        <p:nvPicPr>
          <p:cNvPr id="9" name="Tartalom helye 6" descr="A képen szöveg, rovar, gerinctelen látható&#10;&#10;Automatikusan generált leírás">
            <a:extLst>
              <a:ext uri="{FF2B5EF4-FFF2-40B4-BE49-F238E27FC236}">
                <a16:creationId xmlns:a16="http://schemas.microsoft.com/office/drawing/2014/main" id="{ADCE155C-850D-99BA-42B9-93CA580167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847" y="1352782"/>
            <a:ext cx="655015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19. század második felének levéltárosai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DFE226E-3094-409E-6FDA-06CF24602332}"/>
              </a:ext>
            </a:extLst>
          </p:cNvPr>
          <p:cNvSpPr txBox="1"/>
          <p:nvPr/>
        </p:nvSpPr>
        <p:spPr>
          <a:xfrm>
            <a:off x="866775" y="987740"/>
            <a:ext cx="10208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/>
              <a:t>Nagy Lajos (1860–1863 és 1865–1890), Dr. </a:t>
            </a:r>
            <a:r>
              <a:rPr lang="hu-HU" sz="2800" dirty="0" err="1"/>
              <a:t>Roboz</a:t>
            </a:r>
            <a:r>
              <a:rPr lang="hu-HU" sz="2800" dirty="0"/>
              <a:t> Zoltán (1890–1905) </a:t>
            </a:r>
          </a:p>
        </p:txBody>
      </p:sp>
      <p:pic>
        <p:nvPicPr>
          <p:cNvPr id="14" name="Kép 13" descr="jpg-clock-template_noarrows">
            <a:extLst>
              <a:ext uri="{FF2B5EF4-FFF2-40B4-BE49-F238E27FC236}">
                <a16:creationId xmlns:a16="http://schemas.microsoft.com/office/drawing/2014/main" id="{83629FBF-E2D4-1C51-1C38-0190278B796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735" y="2044125"/>
            <a:ext cx="3024336" cy="4161269"/>
          </a:xfrm>
          <a:prstGeom prst="rect">
            <a:avLst/>
          </a:prstGeom>
          <a:noFill/>
        </p:spPr>
      </p:pic>
      <p:pic>
        <p:nvPicPr>
          <p:cNvPr id="5" name="Kép 4" descr="A képen fedett pályás, doboz, konténer, fából készített látható&#10;&#10;Automatikusan generált leírás">
            <a:extLst>
              <a:ext uri="{FF2B5EF4-FFF2-40B4-BE49-F238E27FC236}">
                <a16:creationId xmlns:a16="http://schemas.microsoft.com/office/drawing/2014/main" id="{83372245-E67E-DA7B-D762-DA2CA33346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014" y="1687085"/>
            <a:ext cx="3892336" cy="4024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620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20. század első fele - dr. Molnár István (1913-1949)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2B46FA-2898-8777-C4FB-C8FC1141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840" y="977900"/>
            <a:ext cx="312932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13B80D7-CF3C-5EBA-25C0-75596E8C8A42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395" y="977900"/>
            <a:ext cx="21602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1BAC3B1-9EA8-0B56-3112-55B06645054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5353" y="4170935"/>
            <a:ext cx="50405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13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1949-től napjainkig: dr. Kanyar József, dr. Andrássy Antal,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dr. Szili Ferenc, dr. Bősze Sándor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6F65C62-F4B7-2F96-59C7-84E72025472E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38" y="1679464"/>
            <a:ext cx="2551319" cy="35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F9D6B06-9D6D-5AE4-A0C9-17E4117E18A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627" y="2312875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05F0514-EBA4-9CB3-7660-B89D4149720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657" y="1659043"/>
            <a:ext cx="2551318" cy="35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13" descr="http://smarchive.net63.net/dox/BS-RIPpic.jpg">
            <a:extLst>
              <a:ext uri="{FF2B5EF4-FFF2-40B4-BE49-F238E27FC236}">
                <a16:creationId xmlns:a16="http://schemas.microsoft.com/office/drawing/2014/main" id="{4D4CA2A6-87CB-D2F7-CC75-52814041F399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986" y="1679464"/>
            <a:ext cx="2687615" cy="35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563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régi épület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kültéri, épület, ablak, ház látható&#10;&#10;Automatikusan generált leírás">
            <a:extLst>
              <a:ext uri="{FF2B5EF4-FFF2-40B4-BE49-F238E27FC236}">
                <a16:creationId xmlns:a16="http://schemas.microsoft.com/office/drawing/2014/main" id="{537CE293-4C45-743B-0502-9578B494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4" y="969301"/>
            <a:ext cx="11154691" cy="51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nagyberki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fióklevéltár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4F8E363-7968-3B7C-E34D-EE39BA6F0D6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925" y="1057279"/>
            <a:ext cx="8250555" cy="52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4018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levéltár új épülete – Kaposvár, Bartók Béla utca 8-10.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kültéri, ablak, ég, épület látható&#10;&#10;Automatikusan generált leírás">
            <a:extLst>
              <a:ext uri="{FF2B5EF4-FFF2-40B4-BE49-F238E27FC236}">
                <a16:creationId xmlns:a16="http://schemas.microsoft.com/office/drawing/2014/main" id="{15874E16-0997-D730-E803-3B2FFE0F12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40" y="967906"/>
            <a:ext cx="7606667" cy="507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99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751835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Levéltárunk kiadványai az interneten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www.hungaricana.hu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képernyőkép, szoftver, szám látható">
            <a:extLst>
              <a:ext uri="{FF2B5EF4-FFF2-40B4-BE49-F238E27FC236}">
                <a16:creationId xmlns:a16="http://schemas.microsoft.com/office/drawing/2014/main" id="{7F082133-ADBD-D55B-0C01-DF563CCF8C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17" y="1156847"/>
            <a:ext cx="11970365" cy="509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132531" cy="1093804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Könyvek Somogyról az interneten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https://adt.arcanum.com/hu/ - Somogy vármegye (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Csánki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-féle)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papír, Betűtípus, könyv látható&#10;&#10;Automatikusan generált leírás">
            <a:extLst>
              <a:ext uri="{FF2B5EF4-FFF2-40B4-BE49-F238E27FC236}">
                <a16:creationId xmlns:a16="http://schemas.microsoft.com/office/drawing/2014/main" id="{C98F4099-1CA2-FEC0-2A70-8A0BE25AD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21" y="1055515"/>
            <a:ext cx="10529887" cy="54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2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118914"/>
            <a:ext cx="9132531" cy="751835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Somogyi sajtótermékek az interneten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https://adt.arcanum.com/hu/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képernyőkép, szám, szoftver látható">
            <a:extLst>
              <a:ext uri="{FF2B5EF4-FFF2-40B4-BE49-F238E27FC236}">
                <a16:creationId xmlns:a16="http://schemas.microsoft.com/office/drawing/2014/main" id="{04B011F5-377B-5E4A-B0B9-659C6C4816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3" y="1093292"/>
            <a:ext cx="11951314" cy="494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3784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2495550" y="4977169"/>
            <a:ext cx="7200900" cy="1210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2000" dirty="0">
              <a:solidFill>
                <a:srgbClr val="384249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4" descr="C:\Users\MIKLSD~1\AppData\Local\Temp\fejlec_jobb_fent-1.jpg">
            <a:extLst>
              <a:ext uri="{FF2B5EF4-FFF2-40B4-BE49-F238E27FC236}">
                <a16:creationId xmlns:a16="http://schemas.microsoft.com/office/drawing/2014/main" id="{1363D063-C51A-9E56-0619-39BFDFE5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259547"/>
            <a:ext cx="3825275" cy="6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070C4B0-9EA6-1A69-B781-E62C7474BE57}"/>
              </a:ext>
            </a:extLst>
          </p:cNvPr>
          <p:cNvSpPr txBox="1"/>
          <p:nvPr/>
        </p:nvSpPr>
        <p:spPr>
          <a:xfrm>
            <a:off x="2944761" y="3246792"/>
            <a:ext cx="6164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Tematika</a:t>
            </a:r>
            <a:endParaRPr lang="hu-HU" dirty="0"/>
          </a:p>
        </p:txBody>
      </p:sp>
      <p:graphicFrame>
        <p:nvGraphicFramePr>
          <p:cNvPr id="12" name="Táblázat 11">
            <a:extLst>
              <a:ext uri="{FF2B5EF4-FFF2-40B4-BE49-F238E27FC236}">
                <a16:creationId xmlns:a16="http://schemas.microsoft.com/office/drawing/2014/main" id="{9F1F9275-43B1-333B-8BE4-28E950D7B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60998"/>
              </p:ext>
            </p:extLst>
          </p:nvPr>
        </p:nvGraphicFramePr>
        <p:xfrm>
          <a:off x="1657355" y="2091949"/>
          <a:ext cx="9810721" cy="2011680"/>
        </p:xfrm>
        <a:graphic>
          <a:graphicData uri="http://schemas.openxmlformats.org/drawingml/2006/table">
            <a:tbl>
              <a:tblPr/>
              <a:tblGrid>
                <a:gridCol w="2118232">
                  <a:extLst>
                    <a:ext uri="{9D8B030D-6E8A-4147-A177-3AD203B41FA5}">
                      <a16:colId xmlns:a16="http://schemas.microsoft.com/office/drawing/2014/main" val="3949682996"/>
                    </a:ext>
                  </a:extLst>
                </a:gridCol>
                <a:gridCol w="7692489">
                  <a:extLst>
                    <a:ext uri="{9D8B030D-6E8A-4147-A177-3AD203B41FA5}">
                      <a16:colId xmlns:a16="http://schemas.microsoft.com/office/drawing/2014/main" val="1766527760"/>
                    </a:ext>
                  </a:extLst>
                </a:gridCol>
              </a:tblGrid>
              <a:tr h="237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384249"/>
                          </a:solidFill>
                          <a:effectLst/>
                          <a:latin typeface="+mj-lt"/>
                        </a:rPr>
                        <a:t>időbeosztás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384249"/>
                          </a:solidFill>
                          <a:effectLst/>
                          <a:latin typeface="+mj-lt"/>
                        </a:rPr>
                        <a:t>téma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36079"/>
                  </a:ext>
                </a:extLst>
              </a:tr>
              <a:tr h="375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dirty="0">
                          <a:solidFill>
                            <a:srgbClr val="436372"/>
                          </a:solidFill>
                          <a:effectLst/>
                          <a:latin typeface="+mj-lt"/>
                        </a:rPr>
                        <a:t>2024.03.14.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dirty="0">
                          <a:solidFill>
                            <a:srgbClr val="436372"/>
                          </a:solidFill>
                          <a:effectLst/>
                          <a:latin typeface="+mj-lt"/>
                        </a:rPr>
                        <a:t>A levéltár tevékenysége, településtörténeti kutatásmódszertan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927155"/>
                  </a:ext>
                </a:extLst>
              </a:tr>
              <a:tr h="336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dirty="0">
                          <a:solidFill>
                            <a:srgbClr val="436372"/>
                          </a:solidFill>
                          <a:effectLst/>
                          <a:latin typeface="+mj-lt"/>
                        </a:rPr>
                        <a:t>2024.03.22.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800" kern="1200" dirty="0">
                          <a:solidFill>
                            <a:srgbClr val="436372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Családtörténeti kutatásmódszertan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758570"/>
                  </a:ext>
                </a:extLst>
              </a:tr>
              <a:tr h="336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dirty="0">
                          <a:solidFill>
                            <a:srgbClr val="436372"/>
                          </a:solidFill>
                          <a:effectLst/>
                          <a:latin typeface="+mj-lt"/>
                        </a:rPr>
                        <a:t>2024.04.05.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800" dirty="0">
                          <a:solidFill>
                            <a:srgbClr val="436372"/>
                          </a:solidFill>
                          <a:effectLst/>
                          <a:latin typeface="+mj-lt"/>
                        </a:rPr>
                        <a:t>Iratok a családi levelesládákból</a:t>
                      </a:r>
                    </a:p>
                  </a:txBody>
                  <a:tcPr marL="24724" marR="24724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040410"/>
                  </a:ext>
                </a:extLst>
              </a:tr>
            </a:tbl>
          </a:graphicData>
        </a:graphic>
      </p:graphicFrame>
      <p:sp>
        <p:nvSpPr>
          <p:cNvPr id="14" name="Szövegdoboz 13">
            <a:extLst>
              <a:ext uri="{FF2B5EF4-FFF2-40B4-BE49-F238E27FC236}">
                <a16:creationId xmlns:a16="http://schemas.microsoft.com/office/drawing/2014/main" id="{2C7553D2-9A1F-F80C-E216-2C9FDDE3054F}"/>
              </a:ext>
            </a:extLst>
          </p:cNvPr>
          <p:cNvSpPr txBox="1"/>
          <p:nvPr/>
        </p:nvSpPr>
        <p:spPr>
          <a:xfrm>
            <a:off x="659787" y="399260"/>
            <a:ext cx="6164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Tematika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38411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118914"/>
            <a:ext cx="9132531" cy="751835"/>
          </a:xfrm>
        </p:spPr>
        <p:txBody>
          <a:bodyPr>
            <a:noAutofit/>
          </a:bodyPr>
          <a:lstStyle/>
          <a:p>
            <a:pPr algn="just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Somogyi Néplap és a Somogyi Hírlap az interneten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elektronika, képernyőkép, szoftver látható&#10;&#10;Automatikusan generált leírás">
            <a:extLst>
              <a:ext uri="{FF2B5EF4-FFF2-40B4-BE49-F238E27FC236}">
                <a16:creationId xmlns:a16="http://schemas.microsoft.com/office/drawing/2014/main" id="{2E94B482-16D1-3DC1-1BC0-B82BA70874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45" y="1014884"/>
            <a:ext cx="11875110" cy="50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57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118913"/>
            <a:ext cx="9132531" cy="1578441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Térképek az interneten, az első katonai felmérés (1782–1785) 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https://maps.arcanum.com/hu/map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CD067313-1F93-7B97-9C49-4949FEBC2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" y="1180998"/>
            <a:ext cx="11979912" cy="44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677503"/>
            <a:ext cx="9132531" cy="193246"/>
          </a:xfrm>
        </p:spPr>
        <p:txBody>
          <a:bodyPr>
            <a:noAutofit/>
          </a:bodyPr>
          <a:lstStyle/>
          <a:p>
            <a:pPr algn="ctr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Térképek az interneten, kataszteri térkép 1865-ből https://maps.arcanum.com/hu/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3020EDC1-FC33-0A96-F15D-28B1CF213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1236389"/>
            <a:ext cx="11858625" cy="43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3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677503"/>
            <a:ext cx="9132531" cy="193246"/>
          </a:xfrm>
        </p:spPr>
        <p:txBody>
          <a:bodyPr>
            <a:noAutofit/>
          </a:bodyPr>
          <a:lstStyle/>
          <a:p>
            <a:pPr algn="ctr"/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levéltári irattípusok,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 telekkönyvi térképe 1861-ből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térkép, papír, levél látható&#10;&#10;Automatikusan generált leírás">
            <a:extLst>
              <a:ext uri="{FF2B5EF4-FFF2-40B4-BE49-F238E27FC236}">
                <a16:creationId xmlns:a16="http://schemas.microsoft.com/office/drawing/2014/main" id="{9BCC5F7A-DB5C-D397-9B08-29AEB2AC2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54" y="1006179"/>
            <a:ext cx="3569990" cy="5430835"/>
          </a:xfrm>
          <a:prstGeom prst="rect">
            <a:avLst/>
          </a:prstGeom>
        </p:spPr>
      </p:pic>
      <p:pic>
        <p:nvPicPr>
          <p:cNvPr id="12" name="Kép 11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99BA6AB4-1DB9-D2C2-F072-42F6DDD73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34" y="987927"/>
            <a:ext cx="3471767" cy="54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87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118914"/>
            <a:ext cx="9132531" cy="1138386"/>
          </a:xfrm>
        </p:spPr>
        <p:txBody>
          <a:bodyPr>
            <a:noAutofit/>
          </a:bodyPr>
          <a:lstStyle/>
          <a:p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 – www.eleveltar.hu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képernyőkép, Webhely, tervezés látható&#10;&#10;Automatikusan generált leírás">
            <a:extLst>
              <a:ext uri="{FF2B5EF4-FFF2-40B4-BE49-F238E27FC236}">
                <a16:creationId xmlns:a16="http://schemas.microsoft.com/office/drawing/2014/main" id="{0E7D7CF4-8C7E-8BD3-A80A-73E75B3B9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2" y="964919"/>
            <a:ext cx="10706155" cy="50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2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3" y="118914"/>
            <a:ext cx="9132531" cy="751835"/>
          </a:xfrm>
        </p:spPr>
        <p:txBody>
          <a:bodyPr>
            <a:noAutofit/>
          </a:bodyPr>
          <a:lstStyle/>
          <a:p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 – www.eleveltar.hu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0079BE0A-8210-53BB-8993-1CF4E3BBE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104235"/>
            <a:ext cx="10498607" cy="53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9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498638" cy="876749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archives.hungaricana.hu/hu/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urbarium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view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/hu_mnl_ol_e156_a_fasc047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kézírás, szöveg, könyv, kézzel írott látható&#10;&#10;Automatikusan generált leírás">
            <a:extLst>
              <a:ext uri="{FF2B5EF4-FFF2-40B4-BE49-F238E27FC236}">
                <a16:creationId xmlns:a16="http://schemas.microsoft.com/office/drawing/2014/main" id="{C1C3DDAD-33DF-3381-6D32-952CEB7C5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3" y="943896"/>
            <a:ext cx="11354394" cy="381008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37D6B21-EF22-3FB9-4276-904D0597B631}"/>
              </a:ext>
            </a:extLst>
          </p:cNvPr>
          <p:cNvSpPr txBox="1"/>
          <p:nvPr/>
        </p:nvSpPr>
        <p:spPr>
          <a:xfrm>
            <a:off x="1766240" y="5162550"/>
            <a:ext cx="963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1695. évi országos összeírás – Porrog</a:t>
            </a:r>
          </a:p>
          <a:p>
            <a:r>
              <a:rPr lang="hu-HU" sz="2800" dirty="0"/>
              <a:t>Paál Mihály, Varga János, Sánta György, Barabás István, </a:t>
            </a:r>
          </a:p>
          <a:p>
            <a:r>
              <a:rPr lang="hu-HU" sz="2800" dirty="0" err="1"/>
              <a:t>Kutassy</a:t>
            </a:r>
            <a:r>
              <a:rPr lang="hu-HU" sz="2800" dirty="0"/>
              <a:t> János, özvegy Sántáné, Balogh János</a:t>
            </a:r>
          </a:p>
        </p:txBody>
      </p:sp>
    </p:spTree>
    <p:extLst>
      <p:ext uri="{BB962C8B-B14F-4D97-AF65-F5344CB8AC3E}">
        <p14:creationId xmlns:p14="http://schemas.microsoft.com/office/powerpoint/2010/main" val="1915393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873288" cy="876749"/>
          </a:xfrm>
        </p:spPr>
        <p:txBody>
          <a:bodyPr>
            <a:noAutofit/>
          </a:bodyPr>
          <a:lstStyle/>
          <a:p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adatbazisokonline.mnl.gov.hu/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adatbazis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/az-1720_-evi-orszagos-osszeiras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kézírás, papír, Papíráru látható&#10;&#10;Automatikusan generált leírás">
            <a:extLst>
              <a:ext uri="{FF2B5EF4-FFF2-40B4-BE49-F238E27FC236}">
                <a16:creationId xmlns:a16="http://schemas.microsoft.com/office/drawing/2014/main" id="{5065AEFE-45E5-669A-4E8E-33DC8D526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44" y="984456"/>
            <a:ext cx="4008174" cy="559701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2E4CFC54-6D93-DAF9-670E-ACF989A616F4}"/>
              </a:ext>
            </a:extLst>
          </p:cNvPr>
          <p:cNvSpPr txBox="1"/>
          <p:nvPr/>
        </p:nvSpPr>
        <p:spPr>
          <a:xfrm>
            <a:off x="419100" y="1409700"/>
            <a:ext cx="38004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1720. évi országos összeírás – Porrog</a:t>
            </a:r>
          </a:p>
          <a:p>
            <a:endParaRPr lang="hu-HU" sz="3200" dirty="0"/>
          </a:p>
          <a:p>
            <a:r>
              <a:rPr lang="hu-HU" sz="3200" dirty="0"/>
              <a:t>Gerencsér János</a:t>
            </a:r>
          </a:p>
          <a:p>
            <a:r>
              <a:rPr lang="hu-HU" sz="3200" dirty="0"/>
              <a:t>Barabás István</a:t>
            </a:r>
          </a:p>
          <a:p>
            <a:r>
              <a:rPr lang="hu-HU" sz="3200" dirty="0"/>
              <a:t>Sánta Mihály</a:t>
            </a:r>
          </a:p>
          <a:p>
            <a:r>
              <a:rPr lang="hu-HU" sz="3200" dirty="0"/>
              <a:t>Sánta János</a:t>
            </a:r>
          </a:p>
          <a:p>
            <a:r>
              <a:rPr lang="hu-HU" sz="3200" dirty="0"/>
              <a:t>Gerencsér György</a:t>
            </a:r>
          </a:p>
        </p:txBody>
      </p:sp>
    </p:spTree>
    <p:extLst>
      <p:ext uri="{BB962C8B-B14F-4D97-AF65-F5344CB8AC3E}">
        <p14:creationId xmlns:p14="http://schemas.microsoft.com/office/powerpoint/2010/main" val="714166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levéltári irattípusok, községbírói számadások. Porrog, 1847/1848.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kézírás, Párhuzamos, dokumentum látható&#10;&#10;Automatikusan generált leírás">
            <a:extLst>
              <a:ext uri="{FF2B5EF4-FFF2-40B4-BE49-F238E27FC236}">
                <a16:creationId xmlns:a16="http://schemas.microsoft.com/office/drawing/2014/main" id="{9C342716-4CDA-2D45-357E-7567AFF07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82" y="1059098"/>
            <a:ext cx="3455366" cy="5332355"/>
          </a:xfrm>
          <a:prstGeom prst="rect">
            <a:avLst/>
          </a:prstGeom>
        </p:spPr>
      </p:pic>
      <p:pic>
        <p:nvPicPr>
          <p:cNvPr id="12" name="Kép 11" descr="A képen szöveg, kézírás, Párhuzamos, dokumentum látható&#10;&#10;Automatikusan generált leírás">
            <a:extLst>
              <a:ext uri="{FF2B5EF4-FFF2-40B4-BE49-F238E27FC236}">
                <a16:creationId xmlns:a16="http://schemas.microsoft.com/office/drawing/2014/main" id="{D5F93DCD-DB94-9626-1B8A-D4D4BFAAE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29" y="1059098"/>
            <a:ext cx="3434089" cy="532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4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levéltári irattípusok, községbírói számadások. Porrog, 1847/1848.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kézírás, dokumentum, papír látható&#10;&#10;Automatikusan generált leírás">
            <a:extLst>
              <a:ext uri="{FF2B5EF4-FFF2-40B4-BE49-F238E27FC236}">
                <a16:creationId xmlns:a16="http://schemas.microsoft.com/office/drawing/2014/main" id="{EDC7FCF5-489A-EC82-CD7E-14E12BAE5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4" y="1304532"/>
            <a:ext cx="2908539" cy="4505869"/>
          </a:xfrm>
          <a:prstGeom prst="rect">
            <a:avLst/>
          </a:prstGeom>
        </p:spPr>
      </p:pic>
      <p:pic>
        <p:nvPicPr>
          <p:cNvPr id="11" name="Kép 10" descr="A képen szöveg, kézírás, papír, dokumentum látható&#10;&#10;Automatikusan generált leírás">
            <a:extLst>
              <a:ext uri="{FF2B5EF4-FFF2-40B4-BE49-F238E27FC236}">
                <a16:creationId xmlns:a16="http://schemas.microsoft.com/office/drawing/2014/main" id="{8F977328-207F-D8C7-FCAB-75201A7EC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92" y="1272188"/>
            <a:ext cx="2924308" cy="4505867"/>
          </a:xfrm>
          <a:prstGeom prst="rect">
            <a:avLst/>
          </a:prstGeom>
        </p:spPr>
      </p:pic>
      <p:pic>
        <p:nvPicPr>
          <p:cNvPr id="15" name="Kép 14" descr="A képen szöveg, levél, kézírás, papír látható&#10;&#10;Automatikusan generált leírás">
            <a:extLst>
              <a:ext uri="{FF2B5EF4-FFF2-40B4-BE49-F238E27FC236}">
                <a16:creationId xmlns:a16="http://schemas.microsoft.com/office/drawing/2014/main" id="{43491CBA-608F-4BA1-0456-6855F4751A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01" y="1295551"/>
            <a:ext cx="2891641" cy="4505867"/>
          </a:xfrm>
          <a:prstGeom prst="rect">
            <a:avLst/>
          </a:prstGeom>
        </p:spPr>
      </p:pic>
      <p:pic>
        <p:nvPicPr>
          <p:cNvPr id="18" name="Kép 17" descr="A képen szöveg, kézírás, dokumentum, levél látható&#10;&#10;Automatikusan generált leírás">
            <a:extLst>
              <a:ext uri="{FF2B5EF4-FFF2-40B4-BE49-F238E27FC236}">
                <a16:creationId xmlns:a16="http://schemas.microsoft.com/office/drawing/2014/main" id="{003E9D5B-39B4-7298-2734-5BADA26BC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2" y="1295551"/>
            <a:ext cx="2911919" cy="45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0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3784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434590" y="1593267"/>
            <a:ext cx="7200900" cy="1210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54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900757" y="4698327"/>
            <a:ext cx="7200900" cy="6389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hu-HU" sz="2000" dirty="0"/>
              <a:t>„</a:t>
            </a:r>
            <a:r>
              <a:rPr lang="hu-HU" sz="2000" b="1" dirty="0"/>
              <a:t>Történeti</a:t>
            </a:r>
            <a:r>
              <a:rPr lang="hu-HU" sz="2000" dirty="0"/>
              <a:t> szempontból is becses iratok, okmányok, levelek </a:t>
            </a:r>
            <a:r>
              <a:rPr lang="hu-HU" sz="2000" b="1" dirty="0"/>
              <a:t>őrzésére</a:t>
            </a:r>
            <a:r>
              <a:rPr lang="hu-HU" sz="2000" dirty="0"/>
              <a:t> létesített intézmény.”</a:t>
            </a:r>
          </a:p>
        </p:txBody>
      </p:sp>
      <p:pic>
        <p:nvPicPr>
          <p:cNvPr id="2" name="Kép 14" descr="C:\Users\MIKLSD~1\AppData\Local\Temp\fejlec_jobb_fent-1.jpg">
            <a:extLst>
              <a:ext uri="{FF2B5EF4-FFF2-40B4-BE49-F238E27FC236}">
                <a16:creationId xmlns:a16="http://schemas.microsoft.com/office/drawing/2014/main" id="{1363D063-C51A-9E56-0619-39BFDFE5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259547"/>
            <a:ext cx="3825275" cy="6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070C4B0-9EA6-1A69-B781-E62C7474BE57}"/>
              </a:ext>
            </a:extLst>
          </p:cNvPr>
          <p:cNvSpPr txBox="1"/>
          <p:nvPr/>
        </p:nvSpPr>
        <p:spPr>
          <a:xfrm>
            <a:off x="5518197" y="3138146"/>
            <a:ext cx="61648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1800" dirty="0"/>
              <a:t>„</a:t>
            </a:r>
            <a:r>
              <a:rPr lang="hu-HU" sz="2000" dirty="0"/>
              <a:t>A </a:t>
            </a:r>
            <a:r>
              <a:rPr lang="hu-HU" sz="2000" b="1" dirty="0"/>
              <a:t>maradandó értékű </a:t>
            </a:r>
            <a:r>
              <a:rPr lang="hu-HU" sz="2000" dirty="0"/>
              <a:t>iratok tartós </a:t>
            </a:r>
            <a:r>
              <a:rPr lang="hu-HU" sz="2000" b="1" dirty="0"/>
              <a:t>megőrzésének</a:t>
            </a:r>
            <a:r>
              <a:rPr lang="hu-HU" sz="2000" dirty="0"/>
              <a:t>, levéltári </a:t>
            </a:r>
            <a:r>
              <a:rPr lang="hu-HU" sz="2000" b="1" dirty="0"/>
              <a:t>feldolgozásának</a:t>
            </a:r>
            <a:r>
              <a:rPr lang="hu-HU" sz="2000" dirty="0"/>
              <a:t> és rendeltetésszerű </a:t>
            </a:r>
            <a:r>
              <a:rPr lang="hu-HU" sz="2000" b="1" dirty="0"/>
              <a:t>használatának</a:t>
            </a:r>
            <a:r>
              <a:rPr lang="hu-HU" sz="2000" dirty="0"/>
              <a:t> biztosítása céljából létesített intézmény.”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D626243-8871-6B8C-7747-7D3DB6E1D30B}"/>
              </a:ext>
            </a:extLst>
          </p:cNvPr>
          <p:cNvSpPr txBox="1"/>
          <p:nvPr/>
        </p:nvSpPr>
        <p:spPr>
          <a:xfrm>
            <a:off x="2718619" y="1138484"/>
            <a:ext cx="6164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 IS AZ A LEVÉLTÁR?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337660F-96F3-075A-EEA5-20ABBFBD830A}"/>
              </a:ext>
            </a:extLst>
          </p:cNvPr>
          <p:cNvSpPr txBox="1"/>
          <p:nvPr/>
        </p:nvSpPr>
        <p:spPr>
          <a:xfrm>
            <a:off x="914399" y="1888584"/>
            <a:ext cx="49997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dirty="0"/>
              <a:t>„…oly hely, azaz épület, vagy terem, melyben bizonyos országot vagy hatóságot, vagy községet illető, és érdeklő oklevelek </a:t>
            </a:r>
            <a:r>
              <a:rPr lang="hu-HU" sz="2000" b="1" dirty="0"/>
              <a:t>őriztetnek</a:t>
            </a:r>
            <a:r>
              <a:rPr lang="hu-HU" sz="20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410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201358" cy="1126762"/>
          </a:xfrm>
        </p:spPr>
        <p:txBody>
          <a:bodyPr>
            <a:noAutofit/>
          </a:bodyPr>
          <a:lstStyle/>
          <a:p>
            <a:pPr algn="just"/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pecsétek (Fejes László fotói)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192001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7" name="Kép 6" descr="A képen piros, kör látható&#10;&#10;Automatikusan generált leírás">
            <a:extLst>
              <a:ext uri="{FF2B5EF4-FFF2-40B4-BE49-F238E27FC236}">
                <a16:creationId xmlns:a16="http://schemas.microsoft.com/office/drawing/2014/main" id="{98CBFF95-0524-A120-440D-2E874406B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4" y="997410"/>
            <a:ext cx="4889054" cy="4889054"/>
          </a:xfrm>
          <a:prstGeom prst="rect">
            <a:avLst/>
          </a:prstGeom>
        </p:spPr>
      </p:pic>
      <p:pic>
        <p:nvPicPr>
          <p:cNvPr id="13" name="Kép 12" descr="A képen barna, vörösréz, piros látható&#10;&#10;Automatikusan generált leírás">
            <a:extLst>
              <a:ext uri="{FF2B5EF4-FFF2-40B4-BE49-F238E27FC236}">
                <a16:creationId xmlns:a16="http://schemas.microsoft.com/office/drawing/2014/main" id="{6098914A-A96C-D5F5-56C7-48E6FA972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55" y="978031"/>
            <a:ext cx="4889054" cy="4889054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A8C732FF-12A3-BC62-488D-D5F9FDDC5327}"/>
              </a:ext>
            </a:extLst>
          </p:cNvPr>
          <p:cNvSpPr txBox="1"/>
          <p:nvPr/>
        </p:nvSpPr>
        <p:spPr>
          <a:xfrm>
            <a:off x="3312367" y="6018245"/>
            <a:ext cx="97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1768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A8008DF8-7944-F064-074C-D961FC3EF8E4}"/>
              </a:ext>
            </a:extLst>
          </p:cNvPr>
          <p:cNvSpPr txBox="1"/>
          <p:nvPr/>
        </p:nvSpPr>
        <p:spPr>
          <a:xfrm>
            <a:off x="8546840" y="6018245"/>
            <a:ext cx="783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1790</a:t>
            </a:r>
          </a:p>
        </p:txBody>
      </p:sp>
    </p:spTree>
    <p:extLst>
      <p:ext uri="{BB962C8B-B14F-4D97-AF65-F5344CB8AC3E}">
        <p14:creationId xmlns:p14="http://schemas.microsoft.com/office/powerpoint/2010/main" val="1158058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5" y="121932"/>
            <a:ext cx="9201358" cy="1126762"/>
          </a:xfrm>
        </p:spPr>
        <p:txBody>
          <a:bodyPr>
            <a:noAutofit/>
          </a:bodyPr>
          <a:lstStyle/>
          <a:p>
            <a:pPr algn="just"/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bélyegzők (Fejes László fotói)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192001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8" name="Kép 17" descr="A képen kör, szöveg, Betűtípus, kézírás látható&#10;&#10;Automatikusan generált leírás">
            <a:extLst>
              <a:ext uri="{FF2B5EF4-FFF2-40B4-BE49-F238E27FC236}">
                <a16:creationId xmlns:a16="http://schemas.microsoft.com/office/drawing/2014/main" id="{01ADACA1-08CB-04CA-52C5-6779E2143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1" y="962725"/>
            <a:ext cx="4932549" cy="4932549"/>
          </a:xfrm>
          <a:prstGeom prst="rect">
            <a:avLst/>
          </a:prstGeom>
        </p:spPr>
      </p:pic>
      <p:pic>
        <p:nvPicPr>
          <p:cNvPr id="12" name="Kép 11" descr="A képen szöveg, kör látható&#10;&#10;Automatikusan generált leírás">
            <a:extLst>
              <a:ext uri="{FF2B5EF4-FFF2-40B4-BE49-F238E27FC236}">
                <a16:creationId xmlns:a16="http://schemas.microsoft.com/office/drawing/2014/main" id="{46FBD987-4823-1C76-927B-EB5FD6A6E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20" y="946196"/>
            <a:ext cx="4932549" cy="4932549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27F5913E-BCA0-6F50-C0DF-7F53C265D83C}"/>
              </a:ext>
            </a:extLst>
          </p:cNvPr>
          <p:cNvSpPr txBox="1"/>
          <p:nvPr/>
        </p:nvSpPr>
        <p:spPr>
          <a:xfrm>
            <a:off x="3163078" y="6074229"/>
            <a:ext cx="87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1891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CFDC5963-5715-FBE7-94E2-43916746D44C}"/>
              </a:ext>
            </a:extLst>
          </p:cNvPr>
          <p:cNvSpPr txBox="1"/>
          <p:nvPr/>
        </p:nvSpPr>
        <p:spPr>
          <a:xfrm>
            <a:off x="8593494" y="6074229"/>
            <a:ext cx="877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3034140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levéltári irattípusok, kataszteri iratok, házszámjegyzék 1882-ből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kézírás, dokumentum látható&#10;&#10;Automatikusan generált leírás">
            <a:extLst>
              <a:ext uri="{FF2B5EF4-FFF2-40B4-BE49-F238E27FC236}">
                <a16:creationId xmlns:a16="http://schemas.microsoft.com/office/drawing/2014/main" id="{3F2931E5-EFD5-E09E-022D-460AF8BC8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91" y="943896"/>
            <a:ext cx="3931923" cy="5554177"/>
          </a:xfrm>
          <a:prstGeom prst="rect">
            <a:avLst/>
          </a:prstGeom>
        </p:spPr>
      </p:pic>
      <p:pic>
        <p:nvPicPr>
          <p:cNvPr id="11" name="Kép 10" descr="A képen szöveg, kézírás, dokumentum látható&#10;&#10;Automatikusan generált leírás">
            <a:extLst>
              <a:ext uri="{FF2B5EF4-FFF2-40B4-BE49-F238E27FC236}">
                <a16:creationId xmlns:a16="http://schemas.microsoft.com/office/drawing/2014/main" id="{381B1AE3-04B3-0224-833F-3CE3291A8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40" y="955421"/>
            <a:ext cx="3931923" cy="555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9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járási közigazgatási iratok (1872-1949)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Egy 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téglaégető telep építési engedélye 1887-ből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levél, kézírás, papír látható&#10;&#10;Automatikusan generált leírás">
            <a:extLst>
              <a:ext uri="{FF2B5EF4-FFF2-40B4-BE49-F238E27FC236}">
                <a16:creationId xmlns:a16="http://schemas.microsoft.com/office/drawing/2014/main" id="{A9F61639-BA75-E9E8-A59F-C9E7AB1B1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4" y="987775"/>
            <a:ext cx="2839363" cy="4447196"/>
          </a:xfrm>
          <a:prstGeom prst="rect">
            <a:avLst/>
          </a:prstGeom>
        </p:spPr>
      </p:pic>
      <p:pic>
        <p:nvPicPr>
          <p:cNvPr id="12" name="Kép 11" descr="A képen szöveg, levél, kézírás, papír látható&#10;&#10;Automatikusan generált leírás">
            <a:extLst>
              <a:ext uri="{FF2B5EF4-FFF2-40B4-BE49-F238E27FC236}">
                <a16:creationId xmlns:a16="http://schemas.microsoft.com/office/drawing/2014/main" id="{41283334-5527-8D0F-D98D-5D1B8BA56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58" y="987774"/>
            <a:ext cx="2900599" cy="4447196"/>
          </a:xfrm>
          <a:prstGeom prst="rect">
            <a:avLst/>
          </a:prstGeom>
        </p:spPr>
      </p:pic>
      <p:pic>
        <p:nvPicPr>
          <p:cNvPr id="15" name="Kép 14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C4A1053C-CB42-7CFC-2792-97B6ACD01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28" y="987774"/>
            <a:ext cx="2826820" cy="4447196"/>
          </a:xfrm>
          <a:prstGeom prst="rect">
            <a:avLst/>
          </a:prstGeom>
        </p:spPr>
      </p:pic>
      <p:pic>
        <p:nvPicPr>
          <p:cNvPr id="18" name="Kép 17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361F3ADF-576B-7D5E-688E-9E91DD776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68" y="987775"/>
            <a:ext cx="2839364" cy="44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1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járási közigazgatási iratok (1872-1949)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Egy 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ház és pálinkafőzde építési engedélye 1911-ből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ED9D0B9F-39B8-D48F-D34D-30638F8C9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" y="982573"/>
            <a:ext cx="2727344" cy="4309823"/>
          </a:xfrm>
          <a:prstGeom prst="rect">
            <a:avLst/>
          </a:prstGeom>
        </p:spPr>
      </p:pic>
      <p:pic>
        <p:nvPicPr>
          <p:cNvPr id="9" name="Kép 8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E4DB594D-044E-84C7-6955-79798801C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07" y="982576"/>
            <a:ext cx="2720712" cy="4309820"/>
          </a:xfrm>
          <a:prstGeom prst="rect">
            <a:avLst/>
          </a:prstGeom>
        </p:spPr>
      </p:pic>
      <p:pic>
        <p:nvPicPr>
          <p:cNvPr id="12" name="Kép 11" descr="A képen szöveg, kézírás, papír, levél látható&#10;&#10;Automatikusan generált leírás">
            <a:extLst>
              <a:ext uri="{FF2B5EF4-FFF2-40B4-BE49-F238E27FC236}">
                <a16:creationId xmlns:a16="http://schemas.microsoft.com/office/drawing/2014/main" id="{9FD0A9C6-8A20-4A6E-854E-48333C1F8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12" y="982573"/>
            <a:ext cx="2715185" cy="4309817"/>
          </a:xfrm>
          <a:prstGeom prst="rect">
            <a:avLst/>
          </a:prstGeom>
        </p:spPr>
      </p:pic>
      <p:pic>
        <p:nvPicPr>
          <p:cNvPr id="15" name="Kép 14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B20E2D43-B674-CDE7-6CA4-15160252F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91" y="982575"/>
            <a:ext cx="2727339" cy="430981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FC5695D-E414-E130-4848-01123B35B08E}"/>
              </a:ext>
            </a:extLst>
          </p:cNvPr>
          <p:cNvSpPr txBox="1"/>
          <p:nvPr/>
        </p:nvSpPr>
        <p:spPr>
          <a:xfrm>
            <a:off x="3552824" y="5953125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Építtető: Gonosza János</a:t>
            </a:r>
          </a:p>
        </p:txBody>
      </p:sp>
    </p:spTree>
    <p:extLst>
      <p:ext uri="{BB962C8B-B14F-4D97-AF65-F5344CB8AC3E}">
        <p14:creationId xmlns:p14="http://schemas.microsoft.com/office/powerpoint/2010/main" val="215491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21AC1-8074-6CA7-6901-C2D45009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BD6AA32E-45D3-34F1-8CAD-6CD13C1893E2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735BC756-FDD4-121F-51A3-0215D36A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6009CB-8A4F-D20A-91F4-E8E0198B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járási közigazgatási iratok (1872-1949)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Egy </a:t>
            </a: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ház és pálinkafőzde alaprajza 1911-ből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1E8BDEF5-6B5A-A608-6865-B1DB251E4971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BBEC60B5-090B-9089-88E8-2E5F1A61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524C99E5-2A72-D32C-772A-B4FED0D89F40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6F07F663-DEC8-0EEC-1EA4-E169E806190C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E176AF2B-3791-8B76-D724-FF8957F39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0" y="1037121"/>
            <a:ext cx="10429984" cy="50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5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községi iratok (1872-1949),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porrogi</a:t>
            </a: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képviselő-testületi jegyzőkönyv 1926-ból 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könyv, szöveg, kötés, írószer látható&#10;&#10;Automatikusan generált leírás">
            <a:extLst>
              <a:ext uri="{FF2B5EF4-FFF2-40B4-BE49-F238E27FC236}">
                <a16:creationId xmlns:a16="http://schemas.microsoft.com/office/drawing/2014/main" id="{75ED0FD2-D3BC-D344-7508-3149A7E02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8" y="1077785"/>
            <a:ext cx="3080320" cy="4829357"/>
          </a:xfrm>
          <a:prstGeom prst="rect">
            <a:avLst/>
          </a:prstGeom>
        </p:spPr>
      </p:pic>
      <p:pic>
        <p:nvPicPr>
          <p:cNvPr id="11" name="Kép 10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9F9FA3FE-06AE-0674-2A9F-C7ED9E8C8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20" y="1049392"/>
            <a:ext cx="3016759" cy="4857750"/>
          </a:xfrm>
          <a:prstGeom prst="rect">
            <a:avLst/>
          </a:prstGeom>
        </p:spPr>
      </p:pic>
      <p:pic>
        <p:nvPicPr>
          <p:cNvPr id="15" name="Kép 14" descr="A képen szöveg, kézírás, levél, papír látható&#10;&#10;Automatikusan generált leírás">
            <a:extLst>
              <a:ext uri="{FF2B5EF4-FFF2-40B4-BE49-F238E27FC236}">
                <a16:creationId xmlns:a16="http://schemas.microsoft.com/office/drawing/2014/main" id="{F91824F8-2B01-4031-7796-CA2A74F85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82" y="1049395"/>
            <a:ext cx="3029889" cy="48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7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levéltárban, levéltári irattípusok, tanácsi iratok (1950–1990), tanácsülési jegyzőkönyv 1953-ból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 descr="A képen szöveg, könyv, papír, levél látható&#10;&#10;Automatikusan generált leírás">
            <a:extLst>
              <a:ext uri="{FF2B5EF4-FFF2-40B4-BE49-F238E27FC236}">
                <a16:creationId xmlns:a16="http://schemas.microsoft.com/office/drawing/2014/main" id="{1636CB2E-21C9-7CB8-7163-DB553DF68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841" y="1108206"/>
            <a:ext cx="3859467" cy="5480945"/>
          </a:xfrm>
          <a:prstGeom prst="rect">
            <a:avLst/>
          </a:prstGeom>
        </p:spPr>
      </p:pic>
      <p:pic>
        <p:nvPicPr>
          <p:cNvPr id="12" name="Kép 11" descr="A képen szöveg, könyv, papír, Publikáció látható&#10;&#10;Automatikusan generált leírás">
            <a:extLst>
              <a:ext uri="{FF2B5EF4-FFF2-40B4-BE49-F238E27FC236}">
                <a16:creationId xmlns:a16="http://schemas.microsoft.com/office/drawing/2014/main" id="{CC3A8032-D921-5633-46EF-140C42AF5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31" y="1108206"/>
            <a:ext cx="3816328" cy="54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75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Kutatás a levéltári adatbázisokban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 err="1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adatbazisokonline.mnl.gov.hu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00" y="996289"/>
            <a:ext cx="11560154" cy="501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3275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76E77CDD-FD69-4F2C-8E5F-AE6F1634F1F9}"/>
              </a:ext>
            </a:extLst>
          </p:cNvPr>
          <p:cNvSpPr/>
          <p:nvPr/>
        </p:nvSpPr>
        <p:spPr>
          <a:xfrm>
            <a:off x="-60962" y="3202264"/>
            <a:ext cx="12252962" cy="1506896"/>
          </a:xfrm>
          <a:prstGeom prst="rect">
            <a:avLst/>
          </a:prstGeom>
          <a:solidFill>
            <a:srgbClr val="C9D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B92F4BB-89C0-47C9-8F94-DC9CEC11182B}"/>
              </a:ext>
            </a:extLst>
          </p:cNvPr>
          <p:cNvSpPr/>
          <p:nvPr/>
        </p:nvSpPr>
        <p:spPr>
          <a:xfrm>
            <a:off x="-30481" y="2207854"/>
            <a:ext cx="12252962" cy="994410"/>
          </a:xfrm>
          <a:prstGeom prst="rect">
            <a:avLst/>
          </a:prstGeom>
          <a:solidFill>
            <a:srgbClr val="436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7688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12" name="Cím 1">
            <a:extLst>
              <a:ext uri="{FF2B5EF4-FFF2-40B4-BE49-F238E27FC236}">
                <a16:creationId xmlns:a16="http://schemas.microsoft.com/office/drawing/2014/main" id="{3392D163-5B1F-452B-8FEB-DAC17ED5AEAF}"/>
              </a:ext>
            </a:extLst>
          </p:cNvPr>
          <p:cNvSpPr txBox="1">
            <a:spLocks/>
          </p:cNvSpPr>
          <p:nvPr/>
        </p:nvSpPr>
        <p:spPr>
          <a:xfrm>
            <a:off x="863123" y="2405619"/>
            <a:ext cx="9493857" cy="533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>
                <a:solidFill>
                  <a:schemeClr val="bg1"/>
                </a:solidFill>
                <a:latin typeface="Garamond" panose="02020404030301010803" pitchFamily="18" charset="0"/>
              </a:rPr>
              <a:t>Köszönöm megtisztelő figyelmüket!</a:t>
            </a:r>
          </a:p>
        </p:txBody>
      </p:sp>
      <p:sp>
        <p:nvSpPr>
          <p:cNvPr id="13" name="Cím 1">
            <a:extLst>
              <a:ext uri="{FF2B5EF4-FFF2-40B4-BE49-F238E27FC236}">
                <a16:creationId xmlns:a16="http://schemas.microsoft.com/office/drawing/2014/main" id="{080911CD-9A12-446A-A791-40CF8BAAB9ED}"/>
              </a:ext>
            </a:extLst>
          </p:cNvPr>
          <p:cNvSpPr txBox="1">
            <a:spLocks/>
          </p:cNvSpPr>
          <p:nvPr/>
        </p:nvSpPr>
        <p:spPr>
          <a:xfrm>
            <a:off x="934841" y="3402048"/>
            <a:ext cx="8400968" cy="1038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>
                <a:solidFill>
                  <a:srgbClr val="436372"/>
                </a:solidFill>
                <a:latin typeface="Garamond" panose="02020404030301010803" pitchFamily="18" charset="0"/>
              </a:rPr>
              <a:t>Nübl János</a:t>
            </a:r>
          </a:p>
          <a:p>
            <a:r>
              <a:rPr lang="hu-HU" sz="3200" b="1" dirty="0">
                <a:solidFill>
                  <a:srgbClr val="436372"/>
                </a:solidFill>
                <a:latin typeface="Garamond" panose="02020404030301010803" pitchFamily="18" charset="0"/>
              </a:rPr>
              <a:t>nubl.janos@mnl.gov.hu</a:t>
            </a:r>
          </a:p>
        </p:txBody>
      </p:sp>
    </p:spTree>
    <p:extLst>
      <p:ext uri="{BB962C8B-B14F-4D97-AF65-F5344CB8AC3E}">
        <p14:creationId xmlns:p14="http://schemas.microsoft.com/office/powerpoint/2010/main" val="77944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11" y="274162"/>
            <a:ext cx="9052478" cy="533145"/>
          </a:xfrm>
        </p:spPr>
        <p:txBody>
          <a:bodyPr>
            <a:normAutofit fontScale="90000"/>
          </a:bodyPr>
          <a:lstStyle/>
          <a:p>
            <a:r>
              <a:rPr lang="hu-HU" sz="3600" dirty="0"/>
              <a:t>A LEVÉLTÁR TEVÉKENYSÉGE</a:t>
            </a:r>
            <a:endParaRPr lang="hu-HU" sz="3600" dirty="0">
              <a:solidFill>
                <a:srgbClr val="436372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-1" y="5878745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0675D91-A4F2-2F62-EB81-D4CBA54ECE95}"/>
              </a:ext>
            </a:extLst>
          </p:cNvPr>
          <p:cNvSpPr txBox="1"/>
          <p:nvPr/>
        </p:nvSpPr>
        <p:spPr>
          <a:xfrm>
            <a:off x="2237740" y="1112495"/>
            <a:ext cx="6283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A </a:t>
            </a:r>
            <a:r>
              <a:rPr lang="hu-HU" b="1" dirty="0"/>
              <a:t>maradandó értékű </a:t>
            </a:r>
            <a:r>
              <a:rPr lang="hu-HU" dirty="0"/>
              <a:t>iratok tartós </a:t>
            </a:r>
            <a:r>
              <a:rPr lang="hu-HU" b="1" dirty="0"/>
              <a:t>megőrzésének</a:t>
            </a:r>
            <a:r>
              <a:rPr lang="hu-HU" dirty="0"/>
              <a:t>, levéltári </a:t>
            </a:r>
            <a:r>
              <a:rPr lang="hu-HU" b="1" dirty="0"/>
              <a:t>feldolgozásának</a:t>
            </a:r>
            <a:r>
              <a:rPr lang="hu-HU" dirty="0"/>
              <a:t> és rendeltetésszerű </a:t>
            </a:r>
            <a:r>
              <a:rPr lang="hu-HU" b="1" dirty="0"/>
              <a:t>használatának</a:t>
            </a:r>
            <a:r>
              <a:rPr lang="hu-HU" dirty="0"/>
              <a:t> biztosítása céljából létesített intézmény.”</a:t>
            </a:r>
          </a:p>
          <a:p>
            <a:pPr algn="ctr"/>
            <a:r>
              <a:rPr lang="hu-HU" i="1" dirty="0"/>
              <a:t>1995. évi LXVI. törvény (levéltári törvény)</a:t>
            </a:r>
          </a:p>
          <a:p>
            <a:pPr algn="ctr"/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4048AF2-8E3E-0B73-1CDA-882F9CA49210}"/>
              </a:ext>
            </a:extLst>
          </p:cNvPr>
          <p:cNvSpPr txBox="1"/>
          <p:nvPr/>
        </p:nvSpPr>
        <p:spPr>
          <a:xfrm>
            <a:off x="454344" y="3964469"/>
            <a:ext cx="7842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feltárás, segédletkészítés, publikálás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F2C32BF-CDD3-790A-1884-5165E381CBF7}"/>
              </a:ext>
            </a:extLst>
          </p:cNvPr>
          <p:cNvSpPr txBox="1"/>
          <p:nvPr/>
        </p:nvSpPr>
        <p:spPr>
          <a:xfrm>
            <a:off x="477867" y="4557383"/>
            <a:ext cx="6277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közművelődés, levéltár-pedagógia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432E7DF-B4BF-FF9B-1BAA-41BA943D2AE9}"/>
              </a:ext>
            </a:extLst>
          </p:cNvPr>
          <p:cNvSpPr txBox="1"/>
          <p:nvPr/>
        </p:nvSpPr>
        <p:spPr>
          <a:xfrm>
            <a:off x="477867" y="5150297"/>
            <a:ext cx="6277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ügyfélszolgálat, kutatószolgálat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8E50DB0-9E6B-EEB9-9F3C-BD7115A2499A}"/>
              </a:ext>
            </a:extLst>
          </p:cNvPr>
          <p:cNvSpPr txBox="1"/>
          <p:nvPr/>
        </p:nvSpPr>
        <p:spPr>
          <a:xfrm>
            <a:off x="450327" y="2589823"/>
            <a:ext cx="6277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gyűjtőterület / illetékességi terület iratkezelés ellenőrzése, iratátvétel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326DD65-008D-DFC3-9C10-6993116C7F20}"/>
              </a:ext>
            </a:extLst>
          </p:cNvPr>
          <p:cNvSpPr txBox="1"/>
          <p:nvPr/>
        </p:nvSpPr>
        <p:spPr>
          <a:xfrm>
            <a:off x="451874" y="3505079"/>
            <a:ext cx="8069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/>
              <a:t>rendezés, selejtezés, jegyzékkészítés</a:t>
            </a:r>
          </a:p>
        </p:txBody>
      </p:sp>
    </p:spTree>
    <p:extLst>
      <p:ext uri="{BB962C8B-B14F-4D97-AF65-F5344CB8AC3E}">
        <p14:creationId xmlns:p14="http://schemas.microsoft.com/office/powerpoint/2010/main" val="21889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/>
              <a:t>ÜGYFÉLSZOLGÁLAT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AA9430B-3653-E1AB-1269-81DA6E13E1B8}"/>
              </a:ext>
            </a:extLst>
          </p:cNvPr>
          <p:cNvSpPr txBox="1"/>
          <p:nvPr/>
        </p:nvSpPr>
        <p:spPr>
          <a:xfrm>
            <a:off x="331647" y="1416168"/>
            <a:ext cx="880136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/>
              <a:t>Hiteles másolatok kiadása</a:t>
            </a:r>
          </a:p>
          <a:p>
            <a:r>
              <a:rPr lang="hu-HU" sz="3200" dirty="0"/>
              <a:t>építéshatósági ügyek (használatbavételi engedély) </a:t>
            </a:r>
          </a:p>
          <a:p>
            <a:r>
              <a:rPr lang="hu-HU" sz="3200" dirty="0"/>
              <a:t>munkaidő igazolása (nyugdíjbiztosító végzi!)  </a:t>
            </a:r>
          </a:p>
          <a:p>
            <a:r>
              <a:rPr lang="hu-HU" sz="3200" dirty="0"/>
              <a:t>iskolai végzettség igazolása </a:t>
            </a:r>
          </a:p>
          <a:p>
            <a:r>
              <a:rPr lang="hu-HU" sz="3200" dirty="0"/>
              <a:t>bírósági ügyek (házassági bontóperek)</a:t>
            </a:r>
          </a:p>
          <a:p>
            <a:r>
              <a:rPr lang="hu-HU" sz="3200" dirty="0"/>
              <a:t>ingatlan-nyilvántartási ügyek</a:t>
            </a:r>
          </a:p>
          <a:p>
            <a:r>
              <a:rPr lang="hu-HU" sz="3200" dirty="0"/>
              <a:t>hagyatéki ügyek (magánszemély nem kérheti!) </a:t>
            </a:r>
          </a:p>
          <a:p>
            <a:endParaRPr lang="hu-HU" sz="3200" dirty="0"/>
          </a:p>
          <a:p>
            <a:r>
              <a:rPr lang="hu-HU" sz="3200" dirty="0"/>
              <a:t>elektronikusan vagy papíron kérvényezhető</a:t>
            </a:r>
          </a:p>
        </p:txBody>
      </p:sp>
    </p:spTree>
    <p:extLst>
      <p:ext uri="{BB962C8B-B14F-4D97-AF65-F5344CB8AC3E}">
        <p14:creationId xmlns:p14="http://schemas.microsoft.com/office/powerpoint/2010/main" val="1801621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7E662A2B-9FD4-44D9-A375-F212067DA3C9}"/>
              </a:ext>
            </a:extLst>
          </p:cNvPr>
          <p:cNvSpPr/>
          <p:nvPr/>
        </p:nvSpPr>
        <p:spPr>
          <a:xfrm flipH="1" flipV="1">
            <a:off x="585020" y="1936954"/>
            <a:ext cx="45719" cy="7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14" descr="C:\Users\MIKLSD~1\AppData\Local\Temp\fejlec_jobb_fent-1.jpg">
            <a:extLst>
              <a:ext uri="{FF2B5EF4-FFF2-40B4-BE49-F238E27FC236}">
                <a16:creationId xmlns:a16="http://schemas.microsoft.com/office/drawing/2014/main" id="{B818199A-D12A-4F13-8A9F-85184C80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4700" y="0"/>
            <a:ext cx="2527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DF612E-C5A7-4A93-95CF-99712BCD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2" y="67147"/>
            <a:ext cx="9132531" cy="876749"/>
          </a:xfrm>
        </p:spPr>
        <p:txBody>
          <a:bodyPr>
            <a:noAutofit/>
          </a:bodyPr>
          <a:lstStyle/>
          <a:p>
            <a:pPr algn="ctr"/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u-HU" sz="2800" dirty="0"/>
              <a:t>ÜGYFÉLSZOLGÁLAT (Ügyfélkapu - Közigazgatás, jog aloldal)</a:t>
            </a:r>
            <a:br>
              <a:rPr lang="hu-HU" sz="2800" dirty="0">
                <a:solidFill>
                  <a:srgbClr val="43637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hu-HU" sz="2800" dirty="0">
              <a:solidFill>
                <a:srgbClr val="43637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DA6B23B-5BE7-495E-B986-DE593343B0AE}"/>
              </a:ext>
            </a:extLst>
          </p:cNvPr>
          <p:cNvGrpSpPr/>
          <p:nvPr/>
        </p:nvGrpSpPr>
        <p:grpSpPr>
          <a:xfrm>
            <a:off x="0" y="6091842"/>
            <a:ext cx="12549674" cy="979255"/>
            <a:chOff x="0" y="5878745"/>
            <a:chExt cx="12549080" cy="979255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C770022-73BD-4400-A705-9D4847CC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78745"/>
              <a:ext cx="1766156" cy="979255"/>
            </a:xfrm>
            <a:prstGeom prst="rect">
              <a:avLst/>
            </a:prstGeom>
          </p:spPr>
        </p:pic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BCC1F9F8-E003-4109-B5B4-98FDCDB1B42A}"/>
                </a:ext>
              </a:extLst>
            </p:cNvPr>
            <p:cNvCxnSpPr/>
            <p:nvPr/>
          </p:nvCxnSpPr>
          <p:spPr>
            <a:xfrm>
              <a:off x="1950749" y="6455249"/>
              <a:ext cx="10598331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Téglalap 12">
            <a:extLst>
              <a:ext uri="{FF2B5EF4-FFF2-40B4-BE49-F238E27FC236}">
                <a16:creationId xmlns:a16="http://schemas.microsoft.com/office/drawing/2014/main" id="{327089C1-97A4-4639-8CEF-2E6DF7BDF407}"/>
              </a:ext>
            </a:extLst>
          </p:cNvPr>
          <p:cNvSpPr/>
          <p:nvPr/>
        </p:nvSpPr>
        <p:spPr>
          <a:xfrm flipV="1">
            <a:off x="0" y="818982"/>
            <a:ext cx="5641848" cy="45719"/>
          </a:xfrm>
          <a:prstGeom prst="rect">
            <a:avLst/>
          </a:prstGeom>
          <a:solidFill>
            <a:srgbClr val="598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, képernyőkép, szoftver, szám látható">
            <a:extLst>
              <a:ext uri="{FF2B5EF4-FFF2-40B4-BE49-F238E27FC236}">
                <a16:creationId xmlns:a16="http://schemas.microsoft.com/office/drawing/2014/main" id="{F14C55B3-4111-8DF6-A385-311F1645D6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" y="1035336"/>
            <a:ext cx="12154525" cy="51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-13784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218280" y="428625"/>
            <a:ext cx="7200900" cy="8015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/>
              <a:t>A KEZDETEK</a:t>
            </a:r>
            <a:endParaRPr lang="hu-HU" sz="54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2495550" y="4977169"/>
            <a:ext cx="7200900" cy="1210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2000" dirty="0">
              <a:solidFill>
                <a:srgbClr val="384249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0EB791F-6697-F63E-7223-A17B05C6503E}"/>
              </a:ext>
            </a:extLst>
          </p:cNvPr>
          <p:cNvSpPr txBox="1"/>
          <p:nvPr/>
        </p:nvSpPr>
        <p:spPr>
          <a:xfrm>
            <a:off x="850490" y="2009773"/>
            <a:ext cx="6164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1723. évi LXXIII. törvény: a vármegyéknek kötelező megyei székházat építeni többek között „</a:t>
            </a:r>
            <a:r>
              <a:rPr lang="hu-HU" sz="2400" b="1" dirty="0"/>
              <a:t>levéltáruk s okleveleik megőrzése”</a:t>
            </a:r>
            <a:r>
              <a:rPr lang="hu-HU" sz="2400" dirty="0"/>
              <a:t> céljából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86920B4-FB37-4A4F-E75D-EE17DF654735}"/>
              </a:ext>
            </a:extLst>
          </p:cNvPr>
          <p:cNvSpPr txBox="1"/>
          <p:nvPr/>
        </p:nvSpPr>
        <p:spPr>
          <a:xfrm>
            <a:off x="850490" y="3702508"/>
            <a:ext cx="61648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1729. évi XIII. törvény: évenkénti iratátadás, az eredeti iratok elvitelének tilalma, a megyei tisztségviselők közügyeket érintő iratainak leadása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09F4BF7-C9F5-2C33-AD5B-7E51E963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289" y="1453070"/>
            <a:ext cx="2987824" cy="44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90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C6F73-5B3A-45E0-B899-4C6F3B11DB00}"/>
              </a:ext>
            </a:extLst>
          </p:cNvPr>
          <p:cNvGrpSpPr/>
          <p:nvPr/>
        </p:nvGrpSpPr>
        <p:grpSpPr>
          <a:xfrm>
            <a:off x="1631963" y="-451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AA2122FD-A625-47D4-94D0-F996B3C05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D810BF98-6EFF-476C-AA3D-F5D8F8E7E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74C41538-C53B-4730-926D-DA2B15948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0D4B1750-7F0F-4212-A056-461235DF1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0C92D5ED-903C-4207-92C2-BD833BE70855}"/>
              </a:ext>
            </a:extLst>
          </p:cNvPr>
          <p:cNvSpPr txBox="1">
            <a:spLocks/>
          </p:cNvSpPr>
          <p:nvPr/>
        </p:nvSpPr>
        <p:spPr>
          <a:xfrm>
            <a:off x="2821858" y="428625"/>
            <a:ext cx="5525729" cy="1813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dirty="0">
                <a:solidFill>
                  <a:srgbClr val="436B6D"/>
                </a:solidFill>
              </a:rPr>
              <a:t>Tapsonytól Kaposvárig</a:t>
            </a:r>
          </a:p>
          <a:p>
            <a:endParaRPr lang="hu-HU" sz="2800" dirty="0">
              <a:solidFill>
                <a:srgbClr val="436B6D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9E0B48AD-DA2C-4AE5-9CE9-A107B4F9E597}"/>
              </a:ext>
            </a:extLst>
          </p:cNvPr>
          <p:cNvSpPr txBox="1">
            <a:spLocks/>
          </p:cNvSpPr>
          <p:nvPr/>
        </p:nvSpPr>
        <p:spPr>
          <a:xfrm>
            <a:off x="2495550" y="4977169"/>
            <a:ext cx="7200900" cy="1210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2000" dirty="0">
              <a:solidFill>
                <a:srgbClr val="384249"/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83D44506-498A-93A6-1C1D-297A2435C48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50" y="2241755"/>
            <a:ext cx="6185359" cy="3153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Kép 9" descr="A képen hó, fa, rajz, tél látható&#10;&#10;Automatikusan generált leírás">
            <a:extLst>
              <a:ext uri="{FF2B5EF4-FFF2-40B4-BE49-F238E27FC236}">
                <a16:creationId xmlns:a16="http://schemas.microsoft.com/office/drawing/2014/main" id="{FB9E8EA6-02E7-A750-A067-54CEDACCE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1" y="2171700"/>
            <a:ext cx="4507030" cy="33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6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17815A10-8CF9-763B-1284-22AF9B6AE60F}"/>
              </a:ext>
            </a:extLst>
          </p:cNvPr>
          <p:cNvGrpSpPr/>
          <p:nvPr/>
        </p:nvGrpSpPr>
        <p:grpSpPr>
          <a:xfrm>
            <a:off x="-137843" y="0"/>
            <a:ext cx="12329843" cy="6858000"/>
            <a:chOff x="-137843" y="0"/>
            <a:chExt cx="12329843" cy="6858000"/>
          </a:xfrm>
        </p:grpSpPr>
        <p:pic>
          <p:nvPicPr>
            <p:cNvPr id="3" name="Kép 2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BDFF2A33-5E55-F090-C0EA-9689DDDDE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95" y="5679831"/>
              <a:ext cx="7556405" cy="1178169"/>
            </a:xfrm>
            <a:prstGeom prst="rect">
              <a:avLst/>
            </a:prstGeom>
          </p:spPr>
        </p:pic>
        <p:pic>
          <p:nvPicPr>
            <p:cNvPr id="4" name="Kép 3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37C9B46A-3734-95BA-0315-F32795E4F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7843" y="5679831"/>
              <a:ext cx="6627852" cy="1178169"/>
            </a:xfrm>
            <a:prstGeom prst="rect">
              <a:avLst/>
            </a:prstGeom>
          </p:spPr>
        </p:pic>
        <p:pic>
          <p:nvPicPr>
            <p:cNvPr id="5" name="Kép 14" descr="C:\Users\MIKLSD~1\AppData\Local\Temp\fejlec_jobb_fent-1.jpg">
              <a:extLst>
                <a:ext uri="{FF2B5EF4-FFF2-40B4-BE49-F238E27FC236}">
                  <a16:creationId xmlns:a16="http://schemas.microsoft.com/office/drawing/2014/main" id="{0382C380-CAC3-EEA8-867F-4903AE556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700" y="0"/>
              <a:ext cx="2527300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Kép 5" descr="A képen képernyőkép, asztal látható&#10;&#10;Automatikusan generált leírás">
              <a:extLst>
                <a:ext uri="{FF2B5EF4-FFF2-40B4-BE49-F238E27FC236}">
                  <a16:creationId xmlns:a16="http://schemas.microsoft.com/office/drawing/2014/main" id="{3A01F524-76E1-F737-1ABC-9300CD161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71"/>
            <a:stretch/>
          </p:blipFill>
          <p:spPr>
            <a:xfrm>
              <a:off x="0" y="70339"/>
              <a:ext cx="3659126" cy="457200"/>
            </a:xfrm>
            <a:prstGeom prst="rect">
              <a:avLst/>
            </a:prstGeom>
          </p:spPr>
        </p:pic>
      </p:grpSp>
      <p:sp>
        <p:nvSpPr>
          <p:cNvPr id="8" name="Cím 1">
            <a:extLst>
              <a:ext uri="{FF2B5EF4-FFF2-40B4-BE49-F238E27FC236}">
                <a16:creationId xmlns:a16="http://schemas.microsoft.com/office/drawing/2014/main" id="{9AD9D40F-7BCE-B1BF-D805-BEDBEE6A6E66}"/>
              </a:ext>
            </a:extLst>
          </p:cNvPr>
          <p:cNvSpPr txBox="1">
            <a:spLocks/>
          </p:cNvSpPr>
          <p:nvPr/>
        </p:nvSpPr>
        <p:spPr>
          <a:xfrm>
            <a:off x="2218280" y="428625"/>
            <a:ext cx="7200900" cy="801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>
                <a:solidFill>
                  <a:srgbClr val="436B6D"/>
                </a:solidFill>
              </a:rPr>
              <a:t>Somogy vármegye levéltára 1849-ig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641FBC75-2C5C-8282-70E3-A1486262B3C5}"/>
              </a:ext>
            </a:extLst>
          </p:cNvPr>
          <p:cNvSpPr txBox="1">
            <a:spLocks/>
          </p:cNvSpPr>
          <p:nvPr/>
        </p:nvSpPr>
        <p:spPr>
          <a:xfrm>
            <a:off x="2495550" y="4977169"/>
            <a:ext cx="7200900" cy="1210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2000">
              <a:solidFill>
                <a:srgbClr val="384249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29D0E73-6B4E-8E67-1DC6-5CBE14D568A3}"/>
              </a:ext>
            </a:extLst>
          </p:cNvPr>
          <p:cNvSpPr txBox="1"/>
          <p:nvPr/>
        </p:nvSpPr>
        <p:spPr>
          <a:xfrm>
            <a:off x="850490" y="3702508"/>
            <a:ext cx="6164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hu-HU" sz="240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B9004D2-CCC3-6396-ACF4-F77C9C387CAC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008" y="1535353"/>
            <a:ext cx="309634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Szövegdoboz 10">
            <a:extLst>
              <a:ext uri="{FF2B5EF4-FFF2-40B4-BE49-F238E27FC236}">
                <a16:creationId xmlns:a16="http://schemas.microsoft.com/office/drawing/2014/main" id="{29177132-DF1C-B23F-F5FF-96964B7E2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353594"/>
              </p:ext>
            </p:extLst>
          </p:nvPr>
        </p:nvGraphicFramePr>
        <p:xfrm>
          <a:off x="850490" y="2009773"/>
          <a:ext cx="6164826" cy="369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5662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828</Words>
  <Application>Microsoft Office PowerPoint</Application>
  <PresentationFormat>Szélesvásznú</PresentationFormat>
  <Paragraphs>127</Paragraphs>
  <Slides>39</Slides>
  <Notes>32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Garamond</vt:lpstr>
      <vt:lpstr>Office-téma</vt:lpstr>
      <vt:lpstr>PowerPoint-bemutató</vt:lpstr>
      <vt:lpstr>PowerPoint-bemutató</vt:lpstr>
      <vt:lpstr>PowerPoint-bemutató</vt:lpstr>
      <vt:lpstr>A LEVÉLTÁR TEVÉKENYSÉGE</vt:lpstr>
      <vt:lpstr> ÜGYFÉLSZOLGÁLAT </vt:lpstr>
      <vt:lpstr> ÜGYFÉLSZOLGÁLAT (Ügyfélkapu - Közigazgatás, jog aloldal) </vt:lpstr>
      <vt:lpstr>PowerPoint-bemutató</vt:lpstr>
      <vt:lpstr>PowerPoint-bemutató</vt:lpstr>
      <vt:lpstr>PowerPoint-bemutató</vt:lpstr>
      <vt:lpstr>Közgyűlési jegyzőkönyvek, Armálisok (Wokich Pál címeres levele, 1597 (Fejes László fotói)</vt:lpstr>
      <vt:lpstr>A 19. század második felének levéltárosai</vt:lpstr>
      <vt:lpstr>A 20. század első fele - dr. Molnár István (1913-1949)</vt:lpstr>
      <vt:lpstr>1949-től napjainkig: dr. Kanyar József, dr. Andrássy Antal,  dr. Szili Ferenc, dr. Bősze Sándor</vt:lpstr>
      <vt:lpstr>A régi épület</vt:lpstr>
      <vt:lpstr>A nagyberki fióklevéltár</vt:lpstr>
      <vt:lpstr>A levéltár új épülete – Kaposvár, Bartók Béla utca 8-10.</vt:lpstr>
      <vt:lpstr>Levéltárunk kiadványai az interneten  www.hungaricana.hu</vt:lpstr>
      <vt:lpstr>Könyvek Somogyról az interneten https://adt.arcanum.com/hu/ - Somogy vármegye (Csánki-féle) </vt:lpstr>
      <vt:lpstr>Somogyi sajtótermékek az interneten   https://adt.arcanum.com/hu/</vt:lpstr>
      <vt:lpstr>A Somogyi Néplap és a Somogyi Hírlap az interneten </vt:lpstr>
      <vt:lpstr> Térképek az interneten, az első katonai felmérés (1782–1785) https://maps.arcanum.com/hu/map   </vt:lpstr>
      <vt:lpstr>Térképek az interneten, kataszteri térkép 1865-ből https://maps.arcanum.com/hu/  </vt:lpstr>
      <vt:lpstr>Kutatás a levéltárban, levéltári irattípusok,  Porrog telekkönyvi térképe 1861-ből  </vt:lpstr>
      <vt:lpstr> Kutatás a levéltárban – www.eleveltar.hu  </vt:lpstr>
      <vt:lpstr> Kutatás a levéltárban – www.eleveltar.hu </vt:lpstr>
      <vt:lpstr>archives.hungaricana.hu/hu/urbarium/view/hu_mnl_ol_e156_a_fasc047</vt:lpstr>
      <vt:lpstr> adatbazisokonline.mnl.gov.hu/adatbazis/az-1720_-evi-orszagos-osszeiras </vt:lpstr>
      <vt:lpstr> Kutatás a levéltárban, levéltári irattípusok, községbírói számadások. Porrog, 1847/1848. </vt:lpstr>
      <vt:lpstr> Kutatás a levéltárban, levéltári irattípusok, községbírói számadások. Porrog, 1847/1848. </vt:lpstr>
      <vt:lpstr>Porrogi pecsétek (Fejes László fotói)</vt:lpstr>
      <vt:lpstr>Porrogi bélyegzők (Fejes László fotói)</vt:lpstr>
      <vt:lpstr> Kutatás a levéltárban, levéltári irattípusok, kataszteri iratok, házszámjegyzék 1882-ből </vt:lpstr>
      <vt:lpstr> Kutatás a levéltárban, járási közigazgatási iratok (1872-1949) Egy porrogi téglaégető telep építési engedélye 1887-ből  </vt:lpstr>
      <vt:lpstr> Kutatás a levéltárban, járási közigazgatási iratok (1872-1949) Egy porrogi ház és pálinkafőzde építési engedélye 1911-ből  </vt:lpstr>
      <vt:lpstr> Kutatás a levéltárban, járási közigazgatási iratok (1872-1949) Egy porrogi ház és pálinkafőzde alaprajza 1911-ből  </vt:lpstr>
      <vt:lpstr> Kutatás a levéltárban, községi iratok (1872-1949), porrogi képviselő-testületi jegyzőkönyv 1926-ból  </vt:lpstr>
      <vt:lpstr> Kutatás a levéltárban, levéltári irattípusok, tanácsi iratok (1950–1990), tanácsülési jegyzőkönyv 1953-ból </vt:lpstr>
      <vt:lpstr> Kutatás a levéltári adatbázisokban adatbazisokonline.mnl.gov.hu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Magyar Nemzeti Levéltár Szakmai Koordinációs Igazgatóság</dc:title>
  <dc:creator>Szilvia Spathné Sajben</dc:creator>
  <cp:lastModifiedBy>Nübl János</cp:lastModifiedBy>
  <cp:revision>152</cp:revision>
  <dcterms:created xsi:type="dcterms:W3CDTF">2019-11-07T18:13:19Z</dcterms:created>
  <dcterms:modified xsi:type="dcterms:W3CDTF">2024-02-05T12:03:18Z</dcterms:modified>
</cp:coreProperties>
</file>